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5"/>
  </p:notesMasterIdLst>
  <p:sldIdLst>
    <p:sldId id="256" r:id="rId2"/>
    <p:sldId id="257" r:id="rId3"/>
    <p:sldId id="258" r:id="rId4"/>
    <p:sldId id="259" r:id="rId5"/>
    <p:sldId id="260" r:id="rId6"/>
    <p:sldId id="261" r:id="rId7"/>
    <p:sldId id="262" r:id="rId8"/>
    <p:sldId id="264" r:id="rId9"/>
    <p:sldId id="265" r:id="rId10"/>
    <p:sldId id="267" r:id="rId11"/>
    <p:sldId id="266" r:id="rId12"/>
    <p:sldId id="263" r:id="rId13"/>
    <p:sldId id="268" r:id="rId1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92CEC4"/>
    <a:srgbClr val="4AC1B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97" d="100"/>
          <a:sy n="97" d="100"/>
        </p:scale>
        <p:origin x="90" y="30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38F9011-A1C7-4E29-9DE2-00A2C7BE2D33}" type="datetimeFigureOut">
              <a:rPr lang="en-GB" smtClean="0"/>
              <a:t>07/01/2025</a:t>
            </a:fld>
            <a:endParaRPr lang="en-GB"/>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FF856E14-BDDA-4B2A-9481-E2ACE1B07578}" type="slidenum">
              <a:rPr lang="en-GB" smtClean="0"/>
              <a:t>‹#›</a:t>
            </a:fld>
            <a:endParaRPr lang="en-GB"/>
          </a:p>
        </p:txBody>
      </p:sp>
    </p:spTree>
    <p:extLst>
      <p:ext uri="{BB962C8B-B14F-4D97-AF65-F5344CB8AC3E}">
        <p14:creationId xmlns:p14="http://schemas.microsoft.com/office/powerpoint/2010/main" val="246025510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2174E6D-5E67-445A-993A-0908A0EC7778}"/>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GB"/>
          </a:p>
        </p:txBody>
      </p:sp>
      <p:sp>
        <p:nvSpPr>
          <p:cNvPr id="3" name="Subtitle 2">
            <a:extLst>
              <a:ext uri="{FF2B5EF4-FFF2-40B4-BE49-F238E27FC236}">
                <a16:creationId xmlns:a16="http://schemas.microsoft.com/office/drawing/2014/main" id="{5962C6D9-2C27-407D-A7D7-063F07E0A13C}"/>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GB"/>
          </a:p>
        </p:txBody>
      </p:sp>
      <p:sp>
        <p:nvSpPr>
          <p:cNvPr id="4" name="Date Placeholder 3">
            <a:extLst>
              <a:ext uri="{FF2B5EF4-FFF2-40B4-BE49-F238E27FC236}">
                <a16:creationId xmlns:a16="http://schemas.microsoft.com/office/drawing/2014/main" id="{1A7B7CC9-9D1C-46C0-BCC7-A2035C647DB0}"/>
              </a:ext>
            </a:extLst>
          </p:cNvPr>
          <p:cNvSpPr>
            <a:spLocks noGrp="1"/>
          </p:cNvSpPr>
          <p:nvPr>
            <p:ph type="dt" sz="half" idx="10"/>
          </p:nvPr>
        </p:nvSpPr>
        <p:spPr/>
        <p:txBody>
          <a:bodyPr/>
          <a:lstStyle/>
          <a:p>
            <a:fld id="{A7367DE1-3A75-4F11-9A0A-15BF32E20B65}" type="datetimeFigureOut">
              <a:rPr lang="en-GB" smtClean="0"/>
              <a:t>07/01/2025</a:t>
            </a:fld>
            <a:endParaRPr lang="en-GB"/>
          </a:p>
        </p:txBody>
      </p:sp>
      <p:sp>
        <p:nvSpPr>
          <p:cNvPr id="5" name="Footer Placeholder 4">
            <a:extLst>
              <a:ext uri="{FF2B5EF4-FFF2-40B4-BE49-F238E27FC236}">
                <a16:creationId xmlns:a16="http://schemas.microsoft.com/office/drawing/2014/main" id="{FC65B5F1-76C3-43AD-9036-76A030CC3A94}"/>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08B3782D-C04F-42A8-9F30-B67F27CBD817}"/>
              </a:ext>
            </a:extLst>
          </p:cNvPr>
          <p:cNvSpPr>
            <a:spLocks noGrp="1"/>
          </p:cNvSpPr>
          <p:nvPr>
            <p:ph type="sldNum" sz="quarter" idx="12"/>
          </p:nvPr>
        </p:nvSpPr>
        <p:spPr/>
        <p:txBody>
          <a:bodyPr/>
          <a:lstStyle/>
          <a:p>
            <a:fld id="{EF804CCA-11C6-49D4-A1CB-95CB4919B12D}" type="slidenum">
              <a:rPr lang="en-GB" smtClean="0"/>
              <a:t>‹#›</a:t>
            </a:fld>
            <a:endParaRPr lang="en-GB"/>
          </a:p>
        </p:txBody>
      </p:sp>
    </p:spTree>
    <p:extLst>
      <p:ext uri="{BB962C8B-B14F-4D97-AF65-F5344CB8AC3E}">
        <p14:creationId xmlns:p14="http://schemas.microsoft.com/office/powerpoint/2010/main" val="353520462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A1BEFF-939C-4544-91FF-6E731B4D46D5}"/>
              </a:ext>
            </a:extLst>
          </p:cNvPr>
          <p:cNvSpPr>
            <a:spLocks noGrp="1"/>
          </p:cNvSpPr>
          <p:nvPr>
            <p:ph type="title"/>
          </p:nvPr>
        </p:nvSpPr>
        <p:spPr/>
        <p:txBody>
          <a:bodyPr/>
          <a:lstStyle/>
          <a:p>
            <a:r>
              <a:rPr lang="en-US"/>
              <a:t>Click to edit Master title style</a:t>
            </a:r>
            <a:endParaRPr lang="en-GB"/>
          </a:p>
        </p:txBody>
      </p:sp>
      <p:sp>
        <p:nvSpPr>
          <p:cNvPr id="3" name="Content Placeholder 2">
            <a:extLst>
              <a:ext uri="{FF2B5EF4-FFF2-40B4-BE49-F238E27FC236}">
                <a16:creationId xmlns:a16="http://schemas.microsoft.com/office/drawing/2014/main" id="{EA9044BF-55D1-4659-8AC4-DD72D7A73EBD}"/>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9CF4E5D5-9B2B-418F-8B8D-911682CF41BB}"/>
              </a:ext>
            </a:extLst>
          </p:cNvPr>
          <p:cNvSpPr>
            <a:spLocks noGrp="1"/>
          </p:cNvSpPr>
          <p:nvPr>
            <p:ph type="dt" sz="half" idx="10"/>
          </p:nvPr>
        </p:nvSpPr>
        <p:spPr/>
        <p:txBody>
          <a:bodyPr/>
          <a:lstStyle/>
          <a:p>
            <a:fld id="{A7367DE1-3A75-4F11-9A0A-15BF32E20B65}" type="datetimeFigureOut">
              <a:rPr lang="en-GB" smtClean="0"/>
              <a:t>07/01/2025</a:t>
            </a:fld>
            <a:endParaRPr lang="en-GB"/>
          </a:p>
        </p:txBody>
      </p:sp>
      <p:sp>
        <p:nvSpPr>
          <p:cNvPr id="5" name="Footer Placeholder 4">
            <a:extLst>
              <a:ext uri="{FF2B5EF4-FFF2-40B4-BE49-F238E27FC236}">
                <a16:creationId xmlns:a16="http://schemas.microsoft.com/office/drawing/2014/main" id="{ACD7020F-C820-438A-B47B-688592AD25A4}"/>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706B4F67-659B-4CEF-9868-A916B23057E3}"/>
              </a:ext>
            </a:extLst>
          </p:cNvPr>
          <p:cNvSpPr>
            <a:spLocks noGrp="1"/>
          </p:cNvSpPr>
          <p:nvPr>
            <p:ph type="sldNum" sz="quarter" idx="12"/>
          </p:nvPr>
        </p:nvSpPr>
        <p:spPr/>
        <p:txBody>
          <a:bodyPr/>
          <a:lstStyle/>
          <a:p>
            <a:fld id="{EF804CCA-11C6-49D4-A1CB-95CB4919B12D}" type="slidenum">
              <a:rPr lang="en-GB" smtClean="0"/>
              <a:t>‹#›</a:t>
            </a:fld>
            <a:endParaRPr lang="en-GB"/>
          </a:p>
        </p:txBody>
      </p:sp>
    </p:spTree>
    <p:extLst>
      <p:ext uri="{BB962C8B-B14F-4D97-AF65-F5344CB8AC3E}">
        <p14:creationId xmlns:p14="http://schemas.microsoft.com/office/powerpoint/2010/main" val="7729140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C4D48E-7F16-44C5-97DA-7F1C4263476A}"/>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GB"/>
          </a:p>
        </p:txBody>
      </p:sp>
      <p:sp>
        <p:nvSpPr>
          <p:cNvPr id="3" name="Text Placeholder 2">
            <a:extLst>
              <a:ext uri="{FF2B5EF4-FFF2-40B4-BE49-F238E27FC236}">
                <a16:creationId xmlns:a16="http://schemas.microsoft.com/office/drawing/2014/main" id="{507FFD75-0559-4A2B-9D9A-294FF804AC3B}"/>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9345C9E5-6386-4037-9760-0E8EFE60C620}"/>
              </a:ext>
            </a:extLst>
          </p:cNvPr>
          <p:cNvSpPr>
            <a:spLocks noGrp="1"/>
          </p:cNvSpPr>
          <p:nvPr>
            <p:ph type="dt" sz="half" idx="10"/>
          </p:nvPr>
        </p:nvSpPr>
        <p:spPr/>
        <p:txBody>
          <a:bodyPr/>
          <a:lstStyle/>
          <a:p>
            <a:fld id="{A7367DE1-3A75-4F11-9A0A-15BF32E20B65}" type="datetimeFigureOut">
              <a:rPr lang="en-GB" smtClean="0"/>
              <a:t>07/01/2025</a:t>
            </a:fld>
            <a:endParaRPr lang="en-GB"/>
          </a:p>
        </p:txBody>
      </p:sp>
      <p:sp>
        <p:nvSpPr>
          <p:cNvPr id="5" name="Footer Placeholder 4">
            <a:extLst>
              <a:ext uri="{FF2B5EF4-FFF2-40B4-BE49-F238E27FC236}">
                <a16:creationId xmlns:a16="http://schemas.microsoft.com/office/drawing/2014/main" id="{70AAF662-FB3F-443D-B33B-B93AABB2BDDF}"/>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2CB57C1D-BE76-4D06-B226-9D64E115DEB7}"/>
              </a:ext>
            </a:extLst>
          </p:cNvPr>
          <p:cNvSpPr>
            <a:spLocks noGrp="1"/>
          </p:cNvSpPr>
          <p:nvPr>
            <p:ph type="sldNum" sz="quarter" idx="12"/>
          </p:nvPr>
        </p:nvSpPr>
        <p:spPr/>
        <p:txBody>
          <a:bodyPr/>
          <a:lstStyle/>
          <a:p>
            <a:fld id="{EF804CCA-11C6-49D4-A1CB-95CB4919B12D}" type="slidenum">
              <a:rPr lang="en-GB" smtClean="0"/>
              <a:t>‹#›</a:t>
            </a:fld>
            <a:endParaRPr lang="en-GB"/>
          </a:p>
        </p:txBody>
      </p:sp>
    </p:spTree>
    <p:extLst>
      <p:ext uri="{BB962C8B-B14F-4D97-AF65-F5344CB8AC3E}">
        <p14:creationId xmlns:p14="http://schemas.microsoft.com/office/powerpoint/2010/main" val="13913088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E489629-B87F-4548-B443-0748969B8D0F}"/>
              </a:ext>
            </a:extLst>
          </p:cNvPr>
          <p:cNvSpPr>
            <a:spLocks noGrp="1"/>
          </p:cNvSpPr>
          <p:nvPr>
            <p:ph type="title"/>
          </p:nvPr>
        </p:nvSpPr>
        <p:spPr/>
        <p:txBody>
          <a:bodyPr/>
          <a:lstStyle/>
          <a:p>
            <a:r>
              <a:rPr lang="en-US"/>
              <a:t>Click to edit Master title style</a:t>
            </a:r>
            <a:endParaRPr lang="en-GB"/>
          </a:p>
        </p:txBody>
      </p:sp>
      <p:sp>
        <p:nvSpPr>
          <p:cNvPr id="3" name="Content Placeholder 2">
            <a:extLst>
              <a:ext uri="{FF2B5EF4-FFF2-40B4-BE49-F238E27FC236}">
                <a16:creationId xmlns:a16="http://schemas.microsoft.com/office/drawing/2014/main" id="{1872DDCB-0FA1-4DE2-AF2B-718F47AA3A17}"/>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Content Placeholder 3">
            <a:extLst>
              <a:ext uri="{FF2B5EF4-FFF2-40B4-BE49-F238E27FC236}">
                <a16:creationId xmlns:a16="http://schemas.microsoft.com/office/drawing/2014/main" id="{CF04F9E2-FEE0-4B7B-8E30-4E7A55637567}"/>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Date Placeholder 4">
            <a:extLst>
              <a:ext uri="{FF2B5EF4-FFF2-40B4-BE49-F238E27FC236}">
                <a16:creationId xmlns:a16="http://schemas.microsoft.com/office/drawing/2014/main" id="{F2BD0266-DE44-4CAD-A07C-85D911791B4F}"/>
              </a:ext>
            </a:extLst>
          </p:cNvPr>
          <p:cNvSpPr>
            <a:spLocks noGrp="1"/>
          </p:cNvSpPr>
          <p:nvPr>
            <p:ph type="dt" sz="half" idx="10"/>
          </p:nvPr>
        </p:nvSpPr>
        <p:spPr/>
        <p:txBody>
          <a:bodyPr/>
          <a:lstStyle/>
          <a:p>
            <a:fld id="{A7367DE1-3A75-4F11-9A0A-15BF32E20B65}" type="datetimeFigureOut">
              <a:rPr lang="en-GB" smtClean="0"/>
              <a:t>07/01/2025</a:t>
            </a:fld>
            <a:endParaRPr lang="en-GB"/>
          </a:p>
        </p:txBody>
      </p:sp>
      <p:sp>
        <p:nvSpPr>
          <p:cNvPr id="6" name="Footer Placeholder 5">
            <a:extLst>
              <a:ext uri="{FF2B5EF4-FFF2-40B4-BE49-F238E27FC236}">
                <a16:creationId xmlns:a16="http://schemas.microsoft.com/office/drawing/2014/main" id="{73AF70CC-F67E-40A0-AE27-40493B484B10}"/>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CA3D5276-4A5E-4BE2-B822-5AA488BFB79F}"/>
              </a:ext>
            </a:extLst>
          </p:cNvPr>
          <p:cNvSpPr>
            <a:spLocks noGrp="1"/>
          </p:cNvSpPr>
          <p:nvPr>
            <p:ph type="sldNum" sz="quarter" idx="12"/>
          </p:nvPr>
        </p:nvSpPr>
        <p:spPr/>
        <p:txBody>
          <a:bodyPr/>
          <a:lstStyle/>
          <a:p>
            <a:fld id="{EF804CCA-11C6-49D4-A1CB-95CB4919B12D}" type="slidenum">
              <a:rPr lang="en-GB" smtClean="0"/>
              <a:t>‹#›</a:t>
            </a:fld>
            <a:endParaRPr lang="en-GB"/>
          </a:p>
        </p:txBody>
      </p:sp>
    </p:spTree>
    <p:extLst>
      <p:ext uri="{BB962C8B-B14F-4D97-AF65-F5344CB8AC3E}">
        <p14:creationId xmlns:p14="http://schemas.microsoft.com/office/powerpoint/2010/main" val="76765793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B18DC7B-1300-4C86-AA29-3CA30D9E67E9}"/>
              </a:ext>
            </a:extLst>
          </p:cNvPr>
          <p:cNvSpPr>
            <a:spLocks noGrp="1"/>
          </p:cNvSpPr>
          <p:nvPr>
            <p:ph type="title"/>
          </p:nvPr>
        </p:nvSpPr>
        <p:spPr>
          <a:xfrm>
            <a:off x="839788" y="365125"/>
            <a:ext cx="10515600" cy="1325563"/>
          </a:xfrm>
        </p:spPr>
        <p:txBody>
          <a:bodyPr/>
          <a:lstStyle/>
          <a:p>
            <a:r>
              <a:rPr lang="en-US"/>
              <a:t>Click to edit Master title style</a:t>
            </a:r>
            <a:endParaRPr lang="en-GB"/>
          </a:p>
        </p:txBody>
      </p:sp>
      <p:sp>
        <p:nvSpPr>
          <p:cNvPr id="3" name="Text Placeholder 2">
            <a:extLst>
              <a:ext uri="{FF2B5EF4-FFF2-40B4-BE49-F238E27FC236}">
                <a16:creationId xmlns:a16="http://schemas.microsoft.com/office/drawing/2014/main" id="{F6D3E3DF-DF21-4970-A7A8-14655A943B4C}"/>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7E0C612C-6282-40E2-B6F9-0FC8D378D5A1}"/>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Text Placeholder 4">
            <a:extLst>
              <a:ext uri="{FF2B5EF4-FFF2-40B4-BE49-F238E27FC236}">
                <a16:creationId xmlns:a16="http://schemas.microsoft.com/office/drawing/2014/main" id="{8C8CB53D-BFA3-4C45-B3E5-0A55E9FBFB78}"/>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F3951D44-BD7C-4B4E-8C1E-F8AA93FDF1A3}"/>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7" name="Date Placeholder 6">
            <a:extLst>
              <a:ext uri="{FF2B5EF4-FFF2-40B4-BE49-F238E27FC236}">
                <a16:creationId xmlns:a16="http://schemas.microsoft.com/office/drawing/2014/main" id="{AC907A11-5BE4-4BFC-9399-5590F7AD4229}"/>
              </a:ext>
            </a:extLst>
          </p:cNvPr>
          <p:cNvSpPr>
            <a:spLocks noGrp="1"/>
          </p:cNvSpPr>
          <p:nvPr>
            <p:ph type="dt" sz="half" idx="10"/>
          </p:nvPr>
        </p:nvSpPr>
        <p:spPr/>
        <p:txBody>
          <a:bodyPr/>
          <a:lstStyle/>
          <a:p>
            <a:fld id="{A7367DE1-3A75-4F11-9A0A-15BF32E20B65}" type="datetimeFigureOut">
              <a:rPr lang="en-GB" smtClean="0"/>
              <a:t>07/01/2025</a:t>
            </a:fld>
            <a:endParaRPr lang="en-GB"/>
          </a:p>
        </p:txBody>
      </p:sp>
      <p:sp>
        <p:nvSpPr>
          <p:cNvPr id="8" name="Footer Placeholder 7">
            <a:extLst>
              <a:ext uri="{FF2B5EF4-FFF2-40B4-BE49-F238E27FC236}">
                <a16:creationId xmlns:a16="http://schemas.microsoft.com/office/drawing/2014/main" id="{14F9A272-315D-476F-827C-0313B0785140}"/>
              </a:ext>
            </a:extLst>
          </p:cNvPr>
          <p:cNvSpPr>
            <a:spLocks noGrp="1"/>
          </p:cNvSpPr>
          <p:nvPr>
            <p:ph type="ftr" sz="quarter" idx="11"/>
          </p:nvPr>
        </p:nvSpPr>
        <p:spPr/>
        <p:txBody>
          <a:bodyPr/>
          <a:lstStyle/>
          <a:p>
            <a:endParaRPr lang="en-GB"/>
          </a:p>
        </p:txBody>
      </p:sp>
      <p:sp>
        <p:nvSpPr>
          <p:cNvPr id="9" name="Slide Number Placeholder 8">
            <a:extLst>
              <a:ext uri="{FF2B5EF4-FFF2-40B4-BE49-F238E27FC236}">
                <a16:creationId xmlns:a16="http://schemas.microsoft.com/office/drawing/2014/main" id="{6C139FB3-CB31-43B5-A704-C0E79A97978E}"/>
              </a:ext>
            </a:extLst>
          </p:cNvPr>
          <p:cNvSpPr>
            <a:spLocks noGrp="1"/>
          </p:cNvSpPr>
          <p:nvPr>
            <p:ph type="sldNum" sz="quarter" idx="12"/>
          </p:nvPr>
        </p:nvSpPr>
        <p:spPr/>
        <p:txBody>
          <a:bodyPr/>
          <a:lstStyle/>
          <a:p>
            <a:fld id="{EF804CCA-11C6-49D4-A1CB-95CB4919B12D}" type="slidenum">
              <a:rPr lang="en-GB" smtClean="0"/>
              <a:t>‹#›</a:t>
            </a:fld>
            <a:endParaRPr lang="en-GB"/>
          </a:p>
        </p:txBody>
      </p:sp>
    </p:spTree>
    <p:extLst>
      <p:ext uri="{BB962C8B-B14F-4D97-AF65-F5344CB8AC3E}">
        <p14:creationId xmlns:p14="http://schemas.microsoft.com/office/powerpoint/2010/main" val="152375019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40F68E-BF1E-498F-A320-E1A9172C1928}"/>
              </a:ext>
            </a:extLst>
          </p:cNvPr>
          <p:cNvSpPr>
            <a:spLocks noGrp="1"/>
          </p:cNvSpPr>
          <p:nvPr>
            <p:ph type="title"/>
          </p:nvPr>
        </p:nvSpPr>
        <p:spPr/>
        <p:txBody>
          <a:bodyPr/>
          <a:lstStyle/>
          <a:p>
            <a:r>
              <a:rPr lang="en-US"/>
              <a:t>Click to edit Master title style</a:t>
            </a:r>
            <a:endParaRPr lang="en-GB"/>
          </a:p>
        </p:txBody>
      </p:sp>
      <p:sp>
        <p:nvSpPr>
          <p:cNvPr id="3" name="Date Placeholder 2">
            <a:extLst>
              <a:ext uri="{FF2B5EF4-FFF2-40B4-BE49-F238E27FC236}">
                <a16:creationId xmlns:a16="http://schemas.microsoft.com/office/drawing/2014/main" id="{B3F915EF-CB56-4BC1-93CB-2BD559A24E53}"/>
              </a:ext>
            </a:extLst>
          </p:cNvPr>
          <p:cNvSpPr>
            <a:spLocks noGrp="1"/>
          </p:cNvSpPr>
          <p:nvPr>
            <p:ph type="dt" sz="half" idx="10"/>
          </p:nvPr>
        </p:nvSpPr>
        <p:spPr/>
        <p:txBody>
          <a:bodyPr/>
          <a:lstStyle/>
          <a:p>
            <a:fld id="{A7367DE1-3A75-4F11-9A0A-15BF32E20B65}" type="datetimeFigureOut">
              <a:rPr lang="en-GB" smtClean="0"/>
              <a:t>07/01/2025</a:t>
            </a:fld>
            <a:endParaRPr lang="en-GB"/>
          </a:p>
        </p:txBody>
      </p:sp>
      <p:sp>
        <p:nvSpPr>
          <p:cNvPr id="4" name="Footer Placeholder 3">
            <a:extLst>
              <a:ext uri="{FF2B5EF4-FFF2-40B4-BE49-F238E27FC236}">
                <a16:creationId xmlns:a16="http://schemas.microsoft.com/office/drawing/2014/main" id="{A1FFE9DC-C846-485B-B4D3-677EDA7C4BA0}"/>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9BB3B4AC-B729-40DE-BA91-68A3DA60550F}"/>
              </a:ext>
            </a:extLst>
          </p:cNvPr>
          <p:cNvSpPr>
            <a:spLocks noGrp="1"/>
          </p:cNvSpPr>
          <p:nvPr>
            <p:ph type="sldNum" sz="quarter" idx="12"/>
          </p:nvPr>
        </p:nvSpPr>
        <p:spPr/>
        <p:txBody>
          <a:bodyPr/>
          <a:lstStyle/>
          <a:p>
            <a:fld id="{EF804CCA-11C6-49D4-A1CB-95CB4919B12D}" type="slidenum">
              <a:rPr lang="en-GB" smtClean="0"/>
              <a:t>‹#›</a:t>
            </a:fld>
            <a:endParaRPr lang="en-GB"/>
          </a:p>
        </p:txBody>
      </p:sp>
    </p:spTree>
    <p:extLst>
      <p:ext uri="{BB962C8B-B14F-4D97-AF65-F5344CB8AC3E}">
        <p14:creationId xmlns:p14="http://schemas.microsoft.com/office/powerpoint/2010/main" val="194045150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9464BC74-276E-4AC9-96C4-9313FF7C4DBF}"/>
              </a:ext>
            </a:extLst>
          </p:cNvPr>
          <p:cNvSpPr>
            <a:spLocks noGrp="1"/>
          </p:cNvSpPr>
          <p:nvPr>
            <p:ph type="dt" sz="half" idx="10"/>
          </p:nvPr>
        </p:nvSpPr>
        <p:spPr/>
        <p:txBody>
          <a:bodyPr/>
          <a:lstStyle/>
          <a:p>
            <a:fld id="{A7367DE1-3A75-4F11-9A0A-15BF32E20B65}" type="datetimeFigureOut">
              <a:rPr lang="en-GB" smtClean="0"/>
              <a:t>07/01/2025</a:t>
            </a:fld>
            <a:endParaRPr lang="en-GB"/>
          </a:p>
        </p:txBody>
      </p:sp>
      <p:sp>
        <p:nvSpPr>
          <p:cNvPr id="3" name="Footer Placeholder 2">
            <a:extLst>
              <a:ext uri="{FF2B5EF4-FFF2-40B4-BE49-F238E27FC236}">
                <a16:creationId xmlns:a16="http://schemas.microsoft.com/office/drawing/2014/main" id="{83F190FA-A3F4-4546-8BB5-007F000D59F5}"/>
              </a:ext>
            </a:extLst>
          </p:cNvPr>
          <p:cNvSpPr>
            <a:spLocks noGrp="1"/>
          </p:cNvSpPr>
          <p:nvPr>
            <p:ph type="ftr" sz="quarter" idx="11"/>
          </p:nvPr>
        </p:nvSpPr>
        <p:spPr/>
        <p:txBody>
          <a:bodyPr/>
          <a:lstStyle/>
          <a:p>
            <a:endParaRPr lang="en-GB"/>
          </a:p>
        </p:txBody>
      </p:sp>
      <p:sp>
        <p:nvSpPr>
          <p:cNvPr id="4" name="Slide Number Placeholder 3">
            <a:extLst>
              <a:ext uri="{FF2B5EF4-FFF2-40B4-BE49-F238E27FC236}">
                <a16:creationId xmlns:a16="http://schemas.microsoft.com/office/drawing/2014/main" id="{EAA4D81D-03E3-4D43-98E0-278819E39B04}"/>
              </a:ext>
            </a:extLst>
          </p:cNvPr>
          <p:cNvSpPr>
            <a:spLocks noGrp="1"/>
          </p:cNvSpPr>
          <p:nvPr>
            <p:ph type="sldNum" sz="quarter" idx="12"/>
          </p:nvPr>
        </p:nvSpPr>
        <p:spPr/>
        <p:txBody>
          <a:bodyPr/>
          <a:lstStyle/>
          <a:p>
            <a:fld id="{EF804CCA-11C6-49D4-A1CB-95CB4919B12D}" type="slidenum">
              <a:rPr lang="en-GB" smtClean="0"/>
              <a:t>‹#›</a:t>
            </a:fld>
            <a:endParaRPr lang="en-GB"/>
          </a:p>
        </p:txBody>
      </p:sp>
    </p:spTree>
    <p:extLst>
      <p:ext uri="{BB962C8B-B14F-4D97-AF65-F5344CB8AC3E}">
        <p14:creationId xmlns:p14="http://schemas.microsoft.com/office/powerpoint/2010/main" val="33351267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D8ED0EA-1337-4700-9EE6-A0E28DD3348D}"/>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GB"/>
          </a:p>
        </p:txBody>
      </p:sp>
      <p:sp>
        <p:nvSpPr>
          <p:cNvPr id="3" name="Content Placeholder 2">
            <a:extLst>
              <a:ext uri="{FF2B5EF4-FFF2-40B4-BE49-F238E27FC236}">
                <a16:creationId xmlns:a16="http://schemas.microsoft.com/office/drawing/2014/main" id="{CCF89DBD-D799-4F1D-BCB9-130C33409608}"/>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Text Placeholder 3">
            <a:extLst>
              <a:ext uri="{FF2B5EF4-FFF2-40B4-BE49-F238E27FC236}">
                <a16:creationId xmlns:a16="http://schemas.microsoft.com/office/drawing/2014/main" id="{074EB82F-67E2-46F1-B305-A24FCEE6A11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D6E8528B-3062-453C-824F-2F5956FB1C53}"/>
              </a:ext>
            </a:extLst>
          </p:cNvPr>
          <p:cNvSpPr>
            <a:spLocks noGrp="1"/>
          </p:cNvSpPr>
          <p:nvPr>
            <p:ph type="dt" sz="half" idx="10"/>
          </p:nvPr>
        </p:nvSpPr>
        <p:spPr/>
        <p:txBody>
          <a:bodyPr/>
          <a:lstStyle/>
          <a:p>
            <a:fld id="{A7367DE1-3A75-4F11-9A0A-15BF32E20B65}" type="datetimeFigureOut">
              <a:rPr lang="en-GB" smtClean="0"/>
              <a:t>07/01/2025</a:t>
            </a:fld>
            <a:endParaRPr lang="en-GB"/>
          </a:p>
        </p:txBody>
      </p:sp>
      <p:sp>
        <p:nvSpPr>
          <p:cNvPr id="6" name="Footer Placeholder 5">
            <a:extLst>
              <a:ext uri="{FF2B5EF4-FFF2-40B4-BE49-F238E27FC236}">
                <a16:creationId xmlns:a16="http://schemas.microsoft.com/office/drawing/2014/main" id="{42907AA5-11D5-4371-B75F-45B4D63B47BA}"/>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AFF74BA1-D9C9-4F55-9C81-C8CFEE5C998E}"/>
              </a:ext>
            </a:extLst>
          </p:cNvPr>
          <p:cNvSpPr>
            <a:spLocks noGrp="1"/>
          </p:cNvSpPr>
          <p:nvPr>
            <p:ph type="sldNum" sz="quarter" idx="12"/>
          </p:nvPr>
        </p:nvSpPr>
        <p:spPr/>
        <p:txBody>
          <a:bodyPr/>
          <a:lstStyle/>
          <a:p>
            <a:fld id="{EF804CCA-11C6-49D4-A1CB-95CB4919B12D}" type="slidenum">
              <a:rPr lang="en-GB" smtClean="0"/>
              <a:t>‹#›</a:t>
            </a:fld>
            <a:endParaRPr lang="en-GB"/>
          </a:p>
        </p:txBody>
      </p:sp>
    </p:spTree>
    <p:extLst>
      <p:ext uri="{BB962C8B-B14F-4D97-AF65-F5344CB8AC3E}">
        <p14:creationId xmlns:p14="http://schemas.microsoft.com/office/powerpoint/2010/main" val="394939567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2B7EDBC-1FAA-4CB8-91EA-3BB950DE5EF8}"/>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GB"/>
          </a:p>
        </p:txBody>
      </p:sp>
      <p:sp>
        <p:nvSpPr>
          <p:cNvPr id="3" name="Picture Placeholder 2">
            <a:extLst>
              <a:ext uri="{FF2B5EF4-FFF2-40B4-BE49-F238E27FC236}">
                <a16:creationId xmlns:a16="http://schemas.microsoft.com/office/drawing/2014/main" id="{35100A94-64C5-4B6F-8053-0BAE05946112}"/>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GB"/>
          </a:p>
        </p:txBody>
      </p:sp>
      <p:sp>
        <p:nvSpPr>
          <p:cNvPr id="4" name="Text Placeholder 3">
            <a:extLst>
              <a:ext uri="{FF2B5EF4-FFF2-40B4-BE49-F238E27FC236}">
                <a16:creationId xmlns:a16="http://schemas.microsoft.com/office/drawing/2014/main" id="{CD820F48-6D22-4C90-98ED-3DF141469A87}"/>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8EDC466E-90BE-41EC-95F5-2EF2A6DBEFBD}"/>
              </a:ext>
            </a:extLst>
          </p:cNvPr>
          <p:cNvSpPr>
            <a:spLocks noGrp="1"/>
          </p:cNvSpPr>
          <p:nvPr>
            <p:ph type="dt" sz="half" idx="10"/>
          </p:nvPr>
        </p:nvSpPr>
        <p:spPr/>
        <p:txBody>
          <a:bodyPr/>
          <a:lstStyle/>
          <a:p>
            <a:fld id="{A7367DE1-3A75-4F11-9A0A-15BF32E20B65}" type="datetimeFigureOut">
              <a:rPr lang="en-GB" smtClean="0"/>
              <a:t>07/01/2025</a:t>
            </a:fld>
            <a:endParaRPr lang="en-GB"/>
          </a:p>
        </p:txBody>
      </p:sp>
      <p:sp>
        <p:nvSpPr>
          <p:cNvPr id="6" name="Footer Placeholder 5">
            <a:extLst>
              <a:ext uri="{FF2B5EF4-FFF2-40B4-BE49-F238E27FC236}">
                <a16:creationId xmlns:a16="http://schemas.microsoft.com/office/drawing/2014/main" id="{3CC96261-241C-482A-BA40-F81538E297A8}"/>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D5B5772C-9452-438F-BEE6-092E9CA096AF}"/>
              </a:ext>
            </a:extLst>
          </p:cNvPr>
          <p:cNvSpPr>
            <a:spLocks noGrp="1"/>
          </p:cNvSpPr>
          <p:nvPr>
            <p:ph type="sldNum" sz="quarter" idx="12"/>
          </p:nvPr>
        </p:nvSpPr>
        <p:spPr/>
        <p:txBody>
          <a:bodyPr/>
          <a:lstStyle/>
          <a:p>
            <a:fld id="{EF804CCA-11C6-49D4-A1CB-95CB4919B12D}" type="slidenum">
              <a:rPr lang="en-GB" smtClean="0"/>
              <a:t>‹#›</a:t>
            </a:fld>
            <a:endParaRPr lang="en-GB"/>
          </a:p>
        </p:txBody>
      </p:sp>
    </p:spTree>
    <p:extLst>
      <p:ext uri="{BB962C8B-B14F-4D97-AF65-F5344CB8AC3E}">
        <p14:creationId xmlns:p14="http://schemas.microsoft.com/office/powerpoint/2010/main" val="164256720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CEBE37F-3A32-4E92-B506-8231CA2E4781}"/>
              </a:ext>
            </a:extLst>
          </p:cNvPr>
          <p:cNvSpPr>
            <a:spLocks noGrp="1"/>
          </p:cNvSpPr>
          <p:nvPr>
            <p:ph type="title"/>
          </p:nvPr>
        </p:nvSpPr>
        <p:spPr/>
        <p:txBody>
          <a:bodyPr/>
          <a:lstStyle/>
          <a:p>
            <a:r>
              <a:rPr lang="en-US"/>
              <a:t>Click to edit Master title style</a:t>
            </a:r>
            <a:endParaRPr lang="en-GB"/>
          </a:p>
        </p:txBody>
      </p:sp>
      <p:sp>
        <p:nvSpPr>
          <p:cNvPr id="3" name="Vertical Text Placeholder 2">
            <a:extLst>
              <a:ext uri="{FF2B5EF4-FFF2-40B4-BE49-F238E27FC236}">
                <a16:creationId xmlns:a16="http://schemas.microsoft.com/office/drawing/2014/main" id="{CF45300C-00E6-4889-9CB7-497C9D397739}"/>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11C1AA11-51B7-434E-ADC0-D85A6EC35650}"/>
              </a:ext>
            </a:extLst>
          </p:cNvPr>
          <p:cNvSpPr>
            <a:spLocks noGrp="1"/>
          </p:cNvSpPr>
          <p:nvPr>
            <p:ph type="dt" sz="half" idx="10"/>
          </p:nvPr>
        </p:nvSpPr>
        <p:spPr/>
        <p:txBody>
          <a:bodyPr/>
          <a:lstStyle/>
          <a:p>
            <a:fld id="{A7367DE1-3A75-4F11-9A0A-15BF32E20B65}" type="datetimeFigureOut">
              <a:rPr lang="en-GB" smtClean="0"/>
              <a:t>07/01/2025</a:t>
            </a:fld>
            <a:endParaRPr lang="en-GB"/>
          </a:p>
        </p:txBody>
      </p:sp>
      <p:sp>
        <p:nvSpPr>
          <p:cNvPr id="5" name="Footer Placeholder 4">
            <a:extLst>
              <a:ext uri="{FF2B5EF4-FFF2-40B4-BE49-F238E27FC236}">
                <a16:creationId xmlns:a16="http://schemas.microsoft.com/office/drawing/2014/main" id="{E5928C3E-321E-4375-BB19-8F9F7C54119F}"/>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573F7F80-C681-4DB3-AA17-C3FD7FFCF166}"/>
              </a:ext>
            </a:extLst>
          </p:cNvPr>
          <p:cNvSpPr>
            <a:spLocks noGrp="1"/>
          </p:cNvSpPr>
          <p:nvPr>
            <p:ph type="sldNum" sz="quarter" idx="12"/>
          </p:nvPr>
        </p:nvSpPr>
        <p:spPr/>
        <p:txBody>
          <a:bodyPr/>
          <a:lstStyle/>
          <a:p>
            <a:fld id="{EF804CCA-11C6-49D4-A1CB-95CB4919B12D}" type="slidenum">
              <a:rPr lang="en-GB" smtClean="0"/>
              <a:t>‹#›</a:t>
            </a:fld>
            <a:endParaRPr lang="en-GB"/>
          </a:p>
        </p:txBody>
      </p:sp>
    </p:spTree>
    <p:extLst>
      <p:ext uri="{BB962C8B-B14F-4D97-AF65-F5344CB8AC3E}">
        <p14:creationId xmlns:p14="http://schemas.microsoft.com/office/powerpoint/2010/main" val="135503284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EEA21187-518D-497E-B0AE-548FB2111428}"/>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GB"/>
          </a:p>
        </p:txBody>
      </p:sp>
      <p:sp>
        <p:nvSpPr>
          <p:cNvPr id="3" name="Vertical Text Placeholder 2">
            <a:extLst>
              <a:ext uri="{FF2B5EF4-FFF2-40B4-BE49-F238E27FC236}">
                <a16:creationId xmlns:a16="http://schemas.microsoft.com/office/drawing/2014/main" id="{9E9FB2E3-ADF2-4AD9-A057-896E592AE67E}"/>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6F02304C-30ED-41AD-82FA-A58B42083A0A}"/>
              </a:ext>
            </a:extLst>
          </p:cNvPr>
          <p:cNvSpPr>
            <a:spLocks noGrp="1"/>
          </p:cNvSpPr>
          <p:nvPr>
            <p:ph type="dt" sz="half" idx="10"/>
          </p:nvPr>
        </p:nvSpPr>
        <p:spPr/>
        <p:txBody>
          <a:bodyPr/>
          <a:lstStyle/>
          <a:p>
            <a:fld id="{A7367DE1-3A75-4F11-9A0A-15BF32E20B65}" type="datetimeFigureOut">
              <a:rPr lang="en-GB" smtClean="0"/>
              <a:t>07/01/2025</a:t>
            </a:fld>
            <a:endParaRPr lang="en-GB"/>
          </a:p>
        </p:txBody>
      </p:sp>
      <p:sp>
        <p:nvSpPr>
          <p:cNvPr id="5" name="Footer Placeholder 4">
            <a:extLst>
              <a:ext uri="{FF2B5EF4-FFF2-40B4-BE49-F238E27FC236}">
                <a16:creationId xmlns:a16="http://schemas.microsoft.com/office/drawing/2014/main" id="{6E59DBD6-3642-45C7-97C7-CE5D7B2580D8}"/>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1B0C4CDE-474D-49A4-B88E-AECB7ACE4662}"/>
              </a:ext>
            </a:extLst>
          </p:cNvPr>
          <p:cNvSpPr>
            <a:spLocks noGrp="1"/>
          </p:cNvSpPr>
          <p:nvPr>
            <p:ph type="sldNum" sz="quarter" idx="12"/>
          </p:nvPr>
        </p:nvSpPr>
        <p:spPr/>
        <p:txBody>
          <a:bodyPr/>
          <a:lstStyle/>
          <a:p>
            <a:fld id="{EF804CCA-11C6-49D4-A1CB-95CB4919B12D}" type="slidenum">
              <a:rPr lang="en-GB" smtClean="0"/>
              <a:t>‹#›</a:t>
            </a:fld>
            <a:endParaRPr lang="en-GB"/>
          </a:p>
        </p:txBody>
      </p:sp>
    </p:spTree>
    <p:extLst>
      <p:ext uri="{BB962C8B-B14F-4D97-AF65-F5344CB8AC3E}">
        <p14:creationId xmlns:p14="http://schemas.microsoft.com/office/powerpoint/2010/main" val="415333652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7BB509C0-CE94-41B1-B0AE-0A126ABE5841}"/>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GB"/>
          </a:p>
        </p:txBody>
      </p:sp>
      <p:sp>
        <p:nvSpPr>
          <p:cNvPr id="3" name="Text Placeholder 2">
            <a:extLst>
              <a:ext uri="{FF2B5EF4-FFF2-40B4-BE49-F238E27FC236}">
                <a16:creationId xmlns:a16="http://schemas.microsoft.com/office/drawing/2014/main" id="{AD202BD8-2DB5-464D-9AE0-BDADA350D323}"/>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D2B11611-B75A-4521-9D8C-0B3C969A9208}"/>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A7367DE1-3A75-4F11-9A0A-15BF32E20B65}" type="datetimeFigureOut">
              <a:rPr lang="en-GB" smtClean="0"/>
              <a:t>07/01/2025</a:t>
            </a:fld>
            <a:endParaRPr lang="en-GB"/>
          </a:p>
        </p:txBody>
      </p:sp>
      <p:sp>
        <p:nvSpPr>
          <p:cNvPr id="5" name="Footer Placeholder 4">
            <a:extLst>
              <a:ext uri="{FF2B5EF4-FFF2-40B4-BE49-F238E27FC236}">
                <a16:creationId xmlns:a16="http://schemas.microsoft.com/office/drawing/2014/main" id="{3D15484F-0D68-4641-8CAB-2BFD3EA0A9E3}"/>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GB"/>
          </a:p>
        </p:txBody>
      </p:sp>
      <p:sp>
        <p:nvSpPr>
          <p:cNvPr id="6" name="Slide Number Placeholder 5">
            <a:extLst>
              <a:ext uri="{FF2B5EF4-FFF2-40B4-BE49-F238E27FC236}">
                <a16:creationId xmlns:a16="http://schemas.microsoft.com/office/drawing/2014/main" id="{DE746EE4-930B-474A-A805-8820D333EAB4}"/>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F804CCA-11C6-49D4-A1CB-95CB4919B12D}" type="slidenum">
              <a:rPr lang="en-GB" smtClean="0"/>
              <a:t>‹#›</a:t>
            </a:fld>
            <a:endParaRPr lang="en-GB"/>
          </a:p>
        </p:txBody>
      </p:sp>
    </p:spTree>
    <p:extLst>
      <p:ext uri="{BB962C8B-B14F-4D97-AF65-F5344CB8AC3E}">
        <p14:creationId xmlns:p14="http://schemas.microsoft.com/office/powerpoint/2010/main" val="64528923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hyperlink" Target="https://www.modernslaveryhelpline.org/" TargetMode="Externa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8" name="Rectangle 27">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3" name="Picture 2">
            <a:extLst>
              <a:ext uri="{FF2B5EF4-FFF2-40B4-BE49-F238E27FC236}">
                <a16:creationId xmlns:a16="http://schemas.microsoft.com/office/drawing/2014/main" id="{9DF88081-A349-9141-F760-515C25545D20}"/>
              </a:ext>
            </a:extLst>
          </p:cNvPr>
          <p:cNvPicPr>
            <a:picLocks noChangeAspect="1"/>
          </p:cNvPicPr>
          <p:nvPr/>
        </p:nvPicPr>
        <p:blipFill>
          <a:blip r:embed="rId2">
            <a:extLst>
              <a:ext uri="{28A0092B-C50C-407E-A947-70E740481C1C}">
                <a14:useLocalDpi xmlns:a14="http://schemas.microsoft.com/office/drawing/2010/main" val="0"/>
              </a:ext>
            </a:extLst>
          </a:blip>
          <a:srcRect t="19"/>
          <a:stretch/>
        </p:blipFill>
        <p:spPr>
          <a:xfrm>
            <a:off x="20" y="1282"/>
            <a:ext cx="12191980" cy="6856718"/>
          </a:xfrm>
          <a:prstGeom prst="rect">
            <a:avLst/>
          </a:prstGeom>
        </p:spPr>
      </p:pic>
    </p:spTree>
    <p:extLst>
      <p:ext uri="{BB962C8B-B14F-4D97-AF65-F5344CB8AC3E}">
        <p14:creationId xmlns:p14="http://schemas.microsoft.com/office/powerpoint/2010/main" val="49212513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0B573F0-00C6-4E3D-A5B6-533BDA0C9A97}"/>
              </a:ext>
            </a:extLst>
          </p:cNvPr>
          <p:cNvSpPr>
            <a:spLocks noGrp="1"/>
          </p:cNvSpPr>
          <p:nvPr>
            <p:ph type="title"/>
          </p:nvPr>
        </p:nvSpPr>
        <p:spPr/>
        <p:txBody>
          <a:bodyPr/>
          <a:lstStyle/>
          <a:p>
            <a:r>
              <a:rPr lang="en-GB" dirty="0"/>
              <a:t>Who is this training for?</a:t>
            </a:r>
          </a:p>
        </p:txBody>
      </p:sp>
      <p:sp>
        <p:nvSpPr>
          <p:cNvPr id="3" name="Content Placeholder 2">
            <a:extLst>
              <a:ext uri="{FF2B5EF4-FFF2-40B4-BE49-F238E27FC236}">
                <a16:creationId xmlns:a16="http://schemas.microsoft.com/office/drawing/2014/main" id="{922AA943-9DBE-4B2D-98B1-F69196EAC9E7}"/>
              </a:ext>
            </a:extLst>
          </p:cNvPr>
          <p:cNvSpPr>
            <a:spLocks noGrp="1"/>
          </p:cNvSpPr>
          <p:nvPr>
            <p:ph idx="1"/>
          </p:nvPr>
        </p:nvSpPr>
        <p:spPr/>
        <p:txBody>
          <a:bodyPr/>
          <a:lstStyle/>
          <a:p>
            <a:r>
              <a:rPr lang="en-GB" dirty="0"/>
              <a:t>This training is aimed at all staff who could potentially witness indicators of modern slavery, including those working in education, health, local authorities, and any other role that comes into contact with the public. </a:t>
            </a:r>
          </a:p>
          <a:p>
            <a:r>
              <a:rPr lang="en-GB" dirty="0"/>
              <a:t>This training is provided at induction and annually thereafter. </a:t>
            </a:r>
          </a:p>
          <a:p>
            <a:r>
              <a:rPr lang="en-GB" dirty="0"/>
              <a:t>The training may also be useful for members of the public or businesses, although they are not the primary audience. </a:t>
            </a:r>
          </a:p>
        </p:txBody>
      </p:sp>
    </p:spTree>
    <p:extLst>
      <p:ext uri="{BB962C8B-B14F-4D97-AF65-F5344CB8AC3E}">
        <p14:creationId xmlns:p14="http://schemas.microsoft.com/office/powerpoint/2010/main" val="274661079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AE08B8C-C7A2-4129-9331-00141791EC58}"/>
              </a:ext>
            </a:extLst>
          </p:cNvPr>
          <p:cNvSpPr>
            <a:spLocks noGrp="1"/>
          </p:cNvSpPr>
          <p:nvPr>
            <p:ph type="title"/>
          </p:nvPr>
        </p:nvSpPr>
        <p:spPr/>
        <p:txBody>
          <a:bodyPr/>
          <a:lstStyle/>
          <a:p>
            <a:r>
              <a:rPr lang="en-GB" dirty="0"/>
              <a:t>What is this training for?</a:t>
            </a:r>
          </a:p>
        </p:txBody>
      </p:sp>
      <p:sp>
        <p:nvSpPr>
          <p:cNvPr id="3" name="Content Placeholder 2">
            <a:extLst>
              <a:ext uri="{FF2B5EF4-FFF2-40B4-BE49-F238E27FC236}">
                <a16:creationId xmlns:a16="http://schemas.microsoft.com/office/drawing/2014/main" id="{49AAC0E2-794C-4DB5-9B26-D6EC6B5F71C1}"/>
              </a:ext>
            </a:extLst>
          </p:cNvPr>
          <p:cNvSpPr>
            <a:spLocks noGrp="1"/>
          </p:cNvSpPr>
          <p:nvPr>
            <p:ph idx="1"/>
          </p:nvPr>
        </p:nvSpPr>
        <p:spPr/>
        <p:txBody>
          <a:bodyPr>
            <a:normAutofit/>
          </a:bodyPr>
          <a:lstStyle/>
          <a:p>
            <a:r>
              <a:rPr lang="en-GB" dirty="0"/>
              <a:t>Modern slavery is happening in the UK today, but the crime can be difficult to spot and go unreported. </a:t>
            </a:r>
          </a:p>
          <a:p>
            <a:r>
              <a:rPr lang="en-GB" dirty="0"/>
              <a:t>This training provides clear and up to date information on the key facts, and to help staff who may not routinely come across modern slavery recognise the signs and respond so that more victims get help and perpetrators are brought to justice. </a:t>
            </a:r>
          </a:p>
          <a:p>
            <a:r>
              <a:rPr lang="en-GB" dirty="0"/>
              <a:t>Information about training and other awareness raising resources can be found on the www.gov.uk website under modern slavery training resources.</a:t>
            </a:r>
          </a:p>
        </p:txBody>
      </p:sp>
    </p:spTree>
    <p:extLst>
      <p:ext uri="{BB962C8B-B14F-4D97-AF65-F5344CB8AC3E}">
        <p14:creationId xmlns:p14="http://schemas.microsoft.com/office/powerpoint/2010/main" val="55577553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9ED3955-A07B-4C9D-93BC-2FD8D61D926E}"/>
              </a:ext>
            </a:extLst>
          </p:cNvPr>
          <p:cNvSpPr>
            <a:spLocks noGrp="1"/>
          </p:cNvSpPr>
          <p:nvPr>
            <p:ph type="title"/>
          </p:nvPr>
        </p:nvSpPr>
        <p:spPr/>
        <p:txBody>
          <a:bodyPr/>
          <a:lstStyle/>
          <a:p>
            <a:r>
              <a:rPr lang="en-GB" dirty="0"/>
              <a:t>What is Modern Slavery – A Case Study</a:t>
            </a:r>
          </a:p>
        </p:txBody>
      </p:sp>
      <p:sp>
        <p:nvSpPr>
          <p:cNvPr id="3" name="Content Placeholder 2">
            <a:extLst>
              <a:ext uri="{FF2B5EF4-FFF2-40B4-BE49-F238E27FC236}">
                <a16:creationId xmlns:a16="http://schemas.microsoft.com/office/drawing/2014/main" id="{DC8BBD04-B6B5-46AA-A359-5AE1BAF83455}"/>
              </a:ext>
            </a:extLst>
          </p:cNvPr>
          <p:cNvSpPr>
            <a:spLocks noGrp="1"/>
          </p:cNvSpPr>
          <p:nvPr>
            <p:ph idx="1"/>
          </p:nvPr>
        </p:nvSpPr>
        <p:spPr/>
        <p:txBody>
          <a:bodyPr>
            <a:normAutofit lnSpcReduction="10000"/>
          </a:bodyPr>
          <a:lstStyle/>
          <a:p>
            <a:pPr marL="0" indent="0">
              <a:buNone/>
            </a:pPr>
            <a:r>
              <a:rPr lang="en-GB" sz="1800" dirty="0"/>
              <a:t>Labour exploitation – Case Study</a:t>
            </a:r>
          </a:p>
          <a:p>
            <a:pPr marL="0" indent="0">
              <a:buNone/>
            </a:pPr>
            <a:r>
              <a:rPr lang="en-GB" sz="1800" dirty="0"/>
              <a:t>A male Vietnamese national trafficked at least three other Vietnamese nationals (two adult women and a 16 year old boy) into the UK between 2013 and 2015 to work at his nail bar in Bathgate, Scotland. The child had been transported to Scotland from Vietnam through a long series of truck rides, and had no idea what country he was in. The victims were housed in the offender’s residence at a private housing estate in Bathgate. </a:t>
            </a:r>
          </a:p>
          <a:p>
            <a:pPr marL="0" indent="0">
              <a:buNone/>
            </a:pPr>
            <a:r>
              <a:rPr lang="en-GB" sz="1800" dirty="0"/>
              <a:t>Some of the victims were controlled through debt bondage, and were paid only small or irregular sums for their work for the offender in the nail bar, and they were also forced to undertake domestic work for the offender. They relied on the offender for their basic accommodation and food. Some victims had been in this situation for over a year. The child only received ‘pocket money’ for being a ‘trainee’ at the bar. </a:t>
            </a:r>
          </a:p>
          <a:p>
            <a:pPr marL="0" indent="0">
              <a:buNone/>
            </a:pPr>
            <a:r>
              <a:rPr lang="en-GB" sz="1800" dirty="0"/>
              <a:t>In 2014, Police Scotland National Human Trafficking Unit and Home Office Immigration Enforcement collaborated on a large scale operation targeting offenders that were trafficking and exploiting Vietnamese nationals in nail bars across Scotland. Through this operation, they visited the offender’s nail bar, and recovered the child victim, as well as gaining evidence of exploitation. They obtained a search warrant for the nail bar and the offender’s residence, recovered the two female adult victims and arrested the offender. </a:t>
            </a:r>
          </a:p>
          <a:p>
            <a:pPr marL="0" indent="0">
              <a:buNone/>
            </a:pPr>
            <a:r>
              <a:rPr lang="en-GB" sz="1800" dirty="0"/>
              <a:t>The offender was found guilty of one charge of Human Trafficking at Edinburgh Sherriff Court in October 2016, and was sentenced to 12 months in prison. </a:t>
            </a:r>
          </a:p>
        </p:txBody>
      </p:sp>
    </p:spTree>
    <p:extLst>
      <p:ext uri="{BB962C8B-B14F-4D97-AF65-F5344CB8AC3E}">
        <p14:creationId xmlns:p14="http://schemas.microsoft.com/office/powerpoint/2010/main" val="221018195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B4E1DE9-06BC-4B21-84D7-7579E8110476}"/>
              </a:ext>
            </a:extLst>
          </p:cNvPr>
          <p:cNvSpPr>
            <a:spLocks noGrp="1"/>
          </p:cNvSpPr>
          <p:nvPr>
            <p:ph type="title"/>
          </p:nvPr>
        </p:nvSpPr>
        <p:spPr/>
        <p:txBody>
          <a:bodyPr/>
          <a:lstStyle/>
          <a:p>
            <a:r>
              <a:rPr lang="en-GB" dirty="0"/>
              <a:t>What is Modern Slavery?</a:t>
            </a:r>
          </a:p>
        </p:txBody>
      </p:sp>
      <p:sp>
        <p:nvSpPr>
          <p:cNvPr id="3" name="Content Placeholder 2">
            <a:extLst>
              <a:ext uri="{FF2B5EF4-FFF2-40B4-BE49-F238E27FC236}">
                <a16:creationId xmlns:a16="http://schemas.microsoft.com/office/drawing/2014/main" id="{038E2936-AA31-48F6-B976-9B413101CF55}"/>
              </a:ext>
            </a:extLst>
          </p:cNvPr>
          <p:cNvSpPr>
            <a:spLocks noGrp="1"/>
          </p:cNvSpPr>
          <p:nvPr>
            <p:ph idx="1"/>
          </p:nvPr>
        </p:nvSpPr>
        <p:spPr/>
        <p:txBody>
          <a:bodyPr>
            <a:normAutofit fontScale="92500"/>
          </a:bodyPr>
          <a:lstStyle/>
          <a:p>
            <a:r>
              <a:rPr lang="en-GB" dirty="0"/>
              <a:t>Modern Slavery is a serious and often hidden crime in which people are exploited for criminal gain. The impact can be devastating for the victims. </a:t>
            </a:r>
          </a:p>
          <a:p>
            <a:r>
              <a:rPr lang="en-GB" dirty="0"/>
              <a:t>Modern slavery comprises slavery, servitude, forced and compulsory labour and human trafficking. There were an estimated 40 million people in slavery globally in 2016 and 10,000 –13,000 potential victims in the UK, however many victims are not identified or reported. </a:t>
            </a:r>
          </a:p>
          <a:p>
            <a:r>
              <a:rPr lang="en-GB" dirty="0"/>
              <a:t>The common factors are that a victim is, or is intended to be, used or exploited for someone else’s (usually financial) gain, without respect for their human rights. The perpetrators seeking to take advantage of them could be private individuals, running small businesses or part of a wider organised crime network. </a:t>
            </a:r>
          </a:p>
        </p:txBody>
      </p:sp>
    </p:spTree>
    <p:extLst>
      <p:ext uri="{BB962C8B-B14F-4D97-AF65-F5344CB8AC3E}">
        <p14:creationId xmlns:p14="http://schemas.microsoft.com/office/powerpoint/2010/main" val="340499661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4D013BE-6B6C-4057-95C9-3C65BBB5C010}"/>
              </a:ext>
            </a:extLst>
          </p:cNvPr>
          <p:cNvSpPr>
            <a:spLocks noGrp="1"/>
          </p:cNvSpPr>
          <p:nvPr>
            <p:ph type="title"/>
          </p:nvPr>
        </p:nvSpPr>
        <p:spPr/>
        <p:txBody>
          <a:bodyPr/>
          <a:lstStyle/>
          <a:p>
            <a:r>
              <a:rPr lang="en-GB" dirty="0"/>
              <a:t>What is modern slavery – Adult Victims</a:t>
            </a:r>
          </a:p>
        </p:txBody>
      </p:sp>
      <p:sp>
        <p:nvSpPr>
          <p:cNvPr id="3" name="Content Placeholder 2">
            <a:extLst>
              <a:ext uri="{FF2B5EF4-FFF2-40B4-BE49-F238E27FC236}">
                <a16:creationId xmlns:a16="http://schemas.microsoft.com/office/drawing/2014/main" id="{6549A5C6-6E83-4C8B-B463-015344D487DF}"/>
              </a:ext>
            </a:extLst>
          </p:cNvPr>
          <p:cNvSpPr>
            <a:spLocks noGrp="1"/>
          </p:cNvSpPr>
          <p:nvPr>
            <p:ph idx="1"/>
          </p:nvPr>
        </p:nvSpPr>
        <p:spPr/>
        <p:txBody>
          <a:bodyPr>
            <a:normAutofit fontScale="92500" lnSpcReduction="20000"/>
          </a:bodyPr>
          <a:lstStyle/>
          <a:p>
            <a:pPr marL="0" indent="0">
              <a:buNone/>
            </a:pPr>
            <a:r>
              <a:rPr lang="en-GB" dirty="0"/>
              <a:t>For adult victims, there will be some element of coercion involved, such as threats, use of force, deception, or abuse of power. For example, perpetrators may:</a:t>
            </a:r>
          </a:p>
          <a:p>
            <a:r>
              <a:rPr lang="en-GB" dirty="0"/>
              <a:t>Find out personal information about the victim and then use threats against their family in order to manipulate and control the victim.</a:t>
            </a:r>
          </a:p>
          <a:p>
            <a:r>
              <a:rPr lang="en-GB" dirty="0"/>
              <a:t>Use the victim’s fears about their immigration status to control them.</a:t>
            </a:r>
          </a:p>
          <a:p>
            <a:r>
              <a:rPr lang="en-GB" dirty="0"/>
              <a:t>Deceive them with false promises of legitimate jobs.</a:t>
            </a:r>
          </a:p>
          <a:p>
            <a:pPr marL="0" indent="0">
              <a:buNone/>
            </a:pPr>
            <a:r>
              <a:rPr lang="en-GB" dirty="0"/>
              <a:t>There are many more examples. Victims may appear to give consent, but in reality they have little ability to choose leave the exploitative situation and the perpetrators have still committed a crime. </a:t>
            </a:r>
          </a:p>
          <a:p>
            <a:pPr marL="0" indent="0">
              <a:buNone/>
            </a:pPr>
            <a:r>
              <a:rPr lang="en-GB" dirty="0"/>
              <a:t>Child victims and vulnerable adults are not able to give informed consent and therefore exploitation even without any element of coercion could constitute modern slavery.</a:t>
            </a:r>
          </a:p>
        </p:txBody>
      </p:sp>
    </p:spTree>
    <p:extLst>
      <p:ext uri="{BB962C8B-B14F-4D97-AF65-F5344CB8AC3E}">
        <p14:creationId xmlns:p14="http://schemas.microsoft.com/office/powerpoint/2010/main" val="87956357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AB4055F-F06A-479F-9F2A-3FE04D46E828}"/>
              </a:ext>
            </a:extLst>
          </p:cNvPr>
          <p:cNvSpPr>
            <a:spLocks noGrp="1"/>
          </p:cNvSpPr>
          <p:nvPr>
            <p:ph type="title"/>
          </p:nvPr>
        </p:nvSpPr>
        <p:spPr/>
        <p:txBody>
          <a:bodyPr/>
          <a:lstStyle/>
          <a:p>
            <a:r>
              <a:rPr lang="en-GB" dirty="0"/>
              <a:t>What is Modern Slavery – A Case Study </a:t>
            </a:r>
          </a:p>
        </p:txBody>
      </p:sp>
      <p:sp>
        <p:nvSpPr>
          <p:cNvPr id="3" name="Content Placeholder 2">
            <a:extLst>
              <a:ext uri="{FF2B5EF4-FFF2-40B4-BE49-F238E27FC236}">
                <a16:creationId xmlns:a16="http://schemas.microsoft.com/office/drawing/2014/main" id="{78EB2814-DF90-4443-93A5-FBC8104EAD97}"/>
              </a:ext>
            </a:extLst>
          </p:cNvPr>
          <p:cNvSpPr>
            <a:spLocks noGrp="1"/>
          </p:cNvSpPr>
          <p:nvPr>
            <p:ph idx="1"/>
          </p:nvPr>
        </p:nvSpPr>
        <p:spPr/>
        <p:txBody>
          <a:bodyPr>
            <a:normAutofit fontScale="70000" lnSpcReduction="20000"/>
          </a:bodyPr>
          <a:lstStyle/>
          <a:p>
            <a:pPr marL="0" indent="0">
              <a:buNone/>
            </a:pPr>
            <a:r>
              <a:rPr lang="en-GB" dirty="0"/>
              <a:t>Domestic Servitude – A Case Study </a:t>
            </a:r>
          </a:p>
          <a:p>
            <a:pPr marL="0" indent="0">
              <a:buNone/>
            </a:pPr>
            <a:r>
              <a:rPr lang="en-GB" dirty="0"/>
              <a:t>A British Pakistani man kept his Pakistani wife in domestic servitude for two years. The victim was well-educated and from a relatively affluent family. The arranged marriage took place in Pakistan. When the victim arrived in the UK in 2012 her husband reportedly told her that her only purpose was to look after him and his mother, who had ill health. </a:t>
            </a:r>
          </a:p>
          <a:p>
            <a:pPr marL="0" indent="0">
              <a:buNone/>
            </a:pPr>
            <a:r>
              <a:rPr lang="en-GB" dirty="0"/>
              <a:t>The victim cooked, cleaned and did household chores for her husband and mother-in-law. She often worked 19 hour days and was unpaid, only being given £10 a month to top up her mobile phone. Her husband controlled her through a combination of fear, mental abuse and repeated physical violence. She was not allowed to leave the house unaccompanied or to make friends. </a:t>
            </a:r>
          </a:p>
          <a:p>
            <a:pPr marL="0" indent="0">
              <a:buNone/>
            </a:pPr>
            <a:r>
              <a:rPr lang="en-GB" dirty="0"/>
              <a:t>In February 2014, the offender was taken into police custody after he was spotted pulling the victim back into the house by her hair. She was found to have a black eye and a broken nose, requiring surgery. The victim then signed a document asking for the offender’s release, stating that she was not acting under pressure. The exploitation continued for 18 months, until the victim attempted suicide by taking an overdose of painkillers. She was taken to her brother-in-law’s house for safe-keeping, and there notified the police of her exploitation by calling 999. </a:t>
            </a:r>
          </a:p>
          <a:p>
            <a:pPr marL="0" indent="0">
              <a:buNone/>
            </a:pPr>
            <a:r>
              <a:rPr lang="en-GB" dirty="0"/>
              <a:t>This led to an 18-month investigation, which culminated in the offender being sentenced to two years.</a:t>
            </a:r>
          </a:p>
        </p:txBody>
      </p:sp>
    </p:spTree>
    <p:extLst>
      <p:ext uri="{BB962C8B-B14F-4D97-AF65-F5344CB8AC3E}">
        <p14:creationId xmlns:p14="http://schemas.microsoft.com/office/powerpoint/2010/main" val="103061550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0FF1587-5747-4986-A90B-8552A1E3BF90}"/>
              </a:ext>
            </a:extLst>
          </p:cNvPr>
          <p:cNvSpPr>
            <a:spLocks noGrp="1"/>
          </p:cNvSpPr>
          <p:nvPr>
            <p:ph type="title"/>
          </p:nvPr>
        </p:nvSpPr>
        <p:spPr/>
        <p:txBody>
          <a:bodyPr/>
          <a:lstStyle/>
          <a:p>
            <a:r>
              <a:rPr lang="en-GB" dirty="0"/>
              <a:t>The Law</a:t>
            </a:r>
          </a:p>
        </p:txBody>
      </p:sp>
      <p:sp>
        <p:nvSpPr>
          <p:cNvPr id="3" name="Content Placeholder 2">
            <a:extLst>
              <a:ext uri="{FF2B5EF4-FFF2-40B4-BE49-F238E27FC236}">
                <a16:creationId xmlns:a16="http://schemas.microsoft.com/office/drawing/2014/main" id="{6FE43197-CE16-4B3C-92FF-F536751E9320}"/>
              </a:ext>
            </a:extLst>
          </p:cNvPr>
          <p:cNvSpPr>
            <a:spLocks noGrp="1"/>
          </p:cNvSpPr>
          <p:nvPr>
            <p:ph idx="1"/>
          </p:nvPr>
        </p:nvSpPr>
        <p:spPr/>
        <p:txBody>
          <a:bodyPr/>
          <a:lstStyle/>
          <a:p>
            <a:r>
              <a:rPr lang="en-GB" dirty="0"/>
              <a:t>Under UK legislation, all modern slavery offences are punishable by a maximum sentence of life imprisonment. </a:t>
            </a:r>
          </a:p>
          <a:p>
            <a:r>
              <a:rPr lang="en-GB" dirty="0"/>
              <a:t>Where victims of modern slavery have been forced into committing a crime by the perpetrators, UK legislation provides that those victims may have a defence against prosecution.</a:t>
            </a:r>
          </a:p>
          <a:p>
            <a:r>
              <a:rPr lang="en-GB" dirty="0"/>
              <a:t>England and Wales: Modern Slavery Act 2015</a:t>
            </a:r>
          </a:p>
          <a:p>
            <a:r>
              <a:rPr lang="en-GB" dirty="0"/>
              <a:t>Scotland: Human Trafficking and Exploitation (Scotland) Act 2015</a:t>
            </a:r>
          </a:p>
          <a:p>
            <a:r>
              <a:rPr lang="en-GB" dirty="0"/>
              <a:t>Northern Ireland: Human Trafficking and Exploitation (Criminal Justice and Support for Victims) Act (Northern Ireland) 2015</a:t>
            </a:r>
          </a:p>
        </p:txBody>
      </p:sp>
    </p:spTree>
    <p:extLst>
      <p:ext uri="{BB962C8B-B14F-4D97-AF65-F5344CB8AC3E}">
        <p14:creationId xmlns:p14="http://schemas.microsoft.com/office/powerpoint/2010/main" val="426418772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0EFFBC9-E96D-47A6-A8F4-3DFFFEB918C5}"/>
              </a:ext>
            </a:extLst>
          </p:cNvPr>
          <p:cNvSpPr>
            <a:spLocks noGrp="1"/>
          </p:cNvSpPr>
          <p:nvPr>
            <p:ph type="title"/>
          </p:nvPr>
        </p:nvSpPr>
        <p:spPr/>
        <p:txBody>
          <a:bodyPr/>
          <a:lstStyle/>
          <a:p>
            <a:r>
              <a:rPr lang="en-GB" dirty="0"/>
              <a:t>Victims of Modern Slavery </a:t>
            </a:r>
          </a:p>
        </p:txBody>
      </p:sp>
      <p:sp>
        <p:nvSpPr>
          <p:cNvPr id="3" name="Content Placeholder 2">
            <a:extLst>
              <a:ext uri="{FF2B5EF4-FFF2-40B4-BE49-F238E27FC236}">
                <a16:creationId xmlns:a16="http://schemas.microsoft.com/office/drawing/2014/main" id="{7253A95A-A5B8-4FB7-90BD-4DF49DD8A528}"/>
              </a:ext>
            </a:extLst>
          </p:cNvPr>
          <p:cNvSpPr>
            <a:spLocks noGrp="1"/>
          </p:cNvSpPr>
          <p:nvPr>
            <p:ph idx="1"/>
          </p:nvPr>
        </p:nvSpPr>
        <p:spPr/>
        <p:txBody>
          <a:bodyPr>
            <a:normAutofit fontScale="70000" lnSpcReduction="20000"/>
          </a:bodyPr>
          <a:lstStyle/>
          <a:p>
            <a:r>
              <a:rPr lang="en-GB" dirty="0"/>
              <a:t>Victims of modern slavery can be men, women or children. They can be British citizens living in the UK, EU nationals, or those from outside the EU. Victims of over 100 nationalities have been identified in the UK but the most common originating countries of potential victims are:</a:t>
            </a:r>
          </a:p>
          <a:p>
            <a:pPr marL="514350" indent="-514350">
              <a:buAutoNum type="arabicPeriod"/>
            </a:pPr>
            <a:r>
              <a:rPr lang="it-IT" dirty="0"/>
              <a:t>Albania </a:t>
            </a:r>
          </a:p>
          <a:p>
            <a:pPr marL="514350" indent="-514350">
              <a:buAutoNum type="arabicPeriod"/>
            </a:pPr>
            <a:r>
              <a:rPr lang="it-IT" dirty="0"/>
              <a:t>Vietnam </a:t>
            </a:r>
          </a:p>
          <a:p>
            <a:pPr marL="514350" indent="-514350">
              <a:buAutoNum type="arabicPeriod"/>
            </a:pPr>
            <a:r>
              <a:rPr lang="it-IT" dirty="0"/>
              <a:t>UK </a:t>
            </a:r>
          </a:p>
          <a:p>
            <a:pPr marL="514350" indent="-514350">
              <a:buAutoNum type="arabicPeriod"/>
            </a:pPr>
            <a:r>
              <a:rPr lang="it-IT" dirty="0"/>
              <a:t>Nigeria </a:t>
            </a:r>
          </a:p>
          <a:p>
            <a:pPr marL="514350" indent="-514350">
              <a:buAutoNum type="arabicPeriod"/>
            </a:pPr>
            <a:r>
              <a:rPr lang="it-IT" dirty="0"/>
              <a:t>China </a:t>
            </a:r>
          </a:p>
          <a:p>
            <a:pPr marL="514350" indent="-514350">
              <a:buAutoNum type="arabicPeriod"/>
            </a:pPr>
            <a:r>
              <a:rPr lang="it-IT" dirty="0"/>
              <a:t>Romania </a:t>
            </a:r>
          </a:p>
          <a:p>
            <a:pPr marL="514350" indent="-514350">
              <a:buAutoNum type="arabicPeriod"/>
            </a:pPr>
            <a:r>
              <a:rPr lang="it-IT" dirty="0"/>
              <a:t>Poland </a:t>
            </a:r>
          </a:p>
          <a:p>
            <a:pPr marL="514350" indent="-514350">
              <a:buAutoNum type="arabicPeriod"/>
            </a:pPr>
            <a:r>
              <a:rPr lang="it-IT" dirty="0"/>
              <a:t>Eritrea </a:t>
            </a:r>
          </a:p>
          <a:p>
            <a:pPr marL="514350" indent="-514350">
              <a:buAutoNum type="arabicPeriod"/>
            </a:pPr>
            <a:r>
              <a:rPr lang="it-IT" dirty="0"/>
              <a:t>India </a:t>
            </a:r>
          </a:p>
          <a:p>
            <a:pPr marL="514350" indent="-514350">
              <a:buAutoNum type="arabicPeriod"/>
            </a:pPr>
            <a:r>
              <a:rPr lang="it-IT" dirty="0"/>
              <a:t>Afghanistan</a:t>
            </a:r>
            <a:endParaRPr lang="en-GB" dirty="0"/>
          </a:p>
        </p:txBody>
      </p:sp>
    </p:spTree>
    <p:extLst>
      <p:ext uri="{BB962C8B-B14F-4D97-AF65-F5344CB8AC3E}">
        <p14:creationId xmlns:p14="http://schemas.microsoft.com/office/powerpoint/2010/main" val="98063950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04E77D1-F59B-4258-AA88-F7008CFDA1E3}"/>
              </a:ext>
            </a:extLst>
          </p:cNvPr>
          <p:cNvSpPr>
            <a:spLocks noGrp="1"/>
          </p:cNvSpPr>
          <p:nvPr>
            <p:ph type="title"/>
          </p:nvPr>
        </p:nvSpPr>
        <p:spPr/>
        <p:txBody>
          <a:bodyPr/>
          <a:lstStyle/>
          <a:p>
            <a:r>
              <a:rPr lang="en-GB" dirty="0"/>
              <a:t>Signs to look out for</a:t>
            </a:r>
          </a:p>
        </p:txBody>
      </p:sp>
      <p:sp>
        <p:nvSpPr>
          <p:cNvPr id="3" name="Content Placeholder 2">
            <a:extLst>
              <a:ext uri="{FF2B5EF4-FFF2-40B4-BE49-F238E27FC236}">
                <a16:creationId xmlns:a16="http://schemas.microsoft.com/office/drawing/2014/main" id="{0CA51B37-BFB9-4B6B-9132-763C665A8063}"/>
              </a:ext>
            </a:extLst>
          </p:cNvPr>
          <p:cNvSpPr>
            <a:spLocks noGrp="1"/>
          </p:cNvSpPr>
          <p:nvPr>
            <p:ph idx="1"/>
          </p:nvPr>
        </p:nvSpPr>
        <p:spPr/>
        <p:txBody>
          <a:bodyPr>
            <a:normAutofit fontScale="92500" lnSpcReduction="20000"/>
          </a:bodyPr>
          <a:lstStyle/>
          <a:p>
            <a:r>
              <a:rPr lang="en-GB" dirty="0"/>
              <a:t>Victims of modern slavery can be found anywhere. There are certain industries where they are currently more prevalent, such as nail bars, car washes, agriculture and fishing, building sites and the sex industry. </a:t>
            </a:r>
          </a:p>
          <a:p>
            <a:r>
              <a:rPr lang="en-GB" dirty="0"/>
              <a:t>Other high risk situations include when there is a need for a sudden injection of workers into the work force, such as seasonal staff or construction for a major event. However victims may also pass through transport hubs, health services and other public places or be found in private homes.</a:t>
            </a:r>
          </a:p>
          <a:p>
            <a:r>
              <a:rPr lang="en-GB" dirty="0"/>
              <a:t>There are a number of indicators that can be signs that someone is a victim of modern slavery. However sometimes it will be a case of acting on your instinct that something is not right, and using existing professional skills to talk to a potential victim and find out more information. None of these indicators in isolation or combination can give you complete certainty, however you do not need to be certain to report your concerns.</a:t>
            </a:r>
          </a:p>
        </p:txBody>
      </p:sp>
    </p:spTree>
    <p:extLst>
      <p:ext uri="{BB962C8B-B14F-4D97-AF65-F5344CB8AC3E}">
        <p14:creationId xmlns:p14="http://schemas.microsoft.com/office/powerpoint/2010/main" val="392213358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7B4A2C-DD4A-48CE-8E83-A1D8F829BCCD}"/>
              </a:ext>
            </a:extLst>
          </p:cNvPr>
          <p:cNvSpPr>
            <a:spLocks noGrp="1"/>
          </p:cNvSpPr>
          <p:nvPr>
            <p:ph type="title"/>
          </p:nvPr>
        </p:nvSpPr>
        <p:spPr/>
        <p:txBody>
          <a:bodyPr/>
          <a:lstStyle/>
          <a:p>
            <a:r>
              <a:rPr lang="en-GB" dirty="0"/>
              <a:t>Signs to look out for</a:t>
            </a:r>
          </a:p>
        </p:txBody>
      </p:sp>
      <p:graphicFrame>
        <p:nvGraphicFramePr>
          <p:cNvPr id="6" name="Content Placeholder 5">
            <a:extLst>
              <a:ext uri="{FF2B5EF4-FFF2-40B4-BE49-F238E27FC236}">
                <a16:creationId xmlns:a16="http://schemas.microsoft.com/office/drawing/2014/main" id="{86268DC6-5D9E-4D0D-A513-C0FDC6EFE248}"/>
              </a:ext>
            </a:extLst>
          </p:cNvPr>
          <p:cNvGraphicFramePr>
            <a:graphicFrameLocks noGrp="1"/>
          </p:cNvGraphicFramePr>
          <p:nvPr>
            <p:ph idx="1"/>
            <p:extLst>
              <p:ext uri="{D42A27DB-BD31-4B8C-83A1-F6EECF244321}">
                <p14:modId xmlns:p14="http://schemas.microsoft.com/office/powerpoint/2010/main" val="2388410964"/>
              </p:ext>
            </p:extLst>
          </p:nvPr>
        </p:nvGraphicFramePr>
        <p:xfrm>
          <a:off x="838200" y="1825625"/>
          <a:ext cx="10515600" cy="4079240"/>
        </p:xfrm>
        <a:graphic>
          <a:graphicData uri="http://schemas.openxmlformats.org/drawingml/2006/table">
            <a:tbl>
              <a:tblPr firstRow="1" bandRow="1">
                <a:tableStyleId>{5C22544A-7EE6-4342-B048-85BDC9FD1C3A}</a:tableStyleId>
              </a:tblPr>
              <a:tblGrid>
                <a:gridCol w="3505200">
                  <a:extLst>
                    <a:ext uri="{9D8B030D-6E8A-4147-A177-3AD203B41FA5}">
                      <a16:colId xmlns:a16="http://schemas.microsoft.com/office/drawing/2014/main" val="1231968666"/>
                    </a:ext>
                  </a:extLst>
                </a:gridCol>
                <a:gridCol w="3505200">
                  <a:extLst>
                    <a:ext uri="{9D8B030D-6E8A-4147-A177-3AD203B41FA5}">
                      <a16:colId xmlns:a16="http://schemas.microsoft.com/office/drawing/2014/main" val="3606373204"/>
                    </a:ext>
                  </a:extLst>
                </a:gridCol>
                <a:gridCol w="3505200">
                  <a:extLst>
                    <a:ext uri="{9D8B030D-6E8A-4147-A177-3AD203B41FA5}">
                      <a16:colId xmlns:a16="http://schemas.microsoft.com/office/drawing/2014/main" val="2932589506"/>
                    </a:ext>
                  </a:extLst>
                </a:gridCol>
              </a:tblGrid>
              <a:tr h="370840">
                <a:tc>
                  <a:txBody>
                    <a:bodyPr/>
                    <a:lstStyle/>
                    <a:p>
                      <a:endParaRPr lang="en-GB" dirty="0"/>
                    </a:p>
                  </a:txBody>
                  <a:tcPr>
                    <a:solidFill>
                      <a:srgbClr val="4AC1B0"/>
                    </a:solidFill>
                  </a:tcPr>
                </a:tc>
                <a:tc>
                  <a:txBody>
                    <a:bodyPr/>
                    <a:lstStyle/>
                    <a:p>
                      <a:endParaRPr lang="en-GB" dirty="0"/>
                    </a:p>
                  </a:txBody>
                  <a:tcPr>
                    <a:solidFill>
                      <a:srgbClr val="4AC1B0"/>
                    </a:solidFill>
                  </a:tcPr>
                </a:tc>
                <a:tc>
                  <a:txBody>
                    <a:bodyPr/>
                    <a:lstStyle/>
                    <a:p>
                      <a:endParaRPr lang="en-GB" dirty="0"/>
                    </a:p>
                  </a:txBody>
                  <a:tcPr>
                    <a:solidFill>
                      <a:srgbClr val="4AC1B0"/>
                    </a:solidFill>
                  </a:tcPr>
                </a:tc>
                <a:extLst>
                  <a:ext uri="{0D108BD9-81ED-4DB2-BD59-A6C34878D82A}">
                    <a16:rowId xmlns:a16="http://schemas.microsoft.com/office/drawing/2014/main" val="2496775927"/>
                  </a:ext>
                </a:extLst>
              </a:tr>
              <a:tr h="370840">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Distrustful of authorities</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Expression of fear or anxiety</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Signs of psychological trauma</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extLst>
                  <a:ext uri="{0D108BD9-81ED-4DB2-BD59-A6C34878D82A}">
                    <a16:rowId xmlns:a16="http://schemas.microsoft.com/office/drawing/2014/main" val="3525503814"/>
                  </a:ext>
                </a:extLst>
              </a:tr>
              <a:tr h="370840">
                <a:tc>
                  <a:txBody>
                    <a:bodyPr/>
                    <a:lstStyle/>
                    <a:p>
                      <a:pPr>
                        <a:lnSpc>
                          <a:spcPct val="107000"/>
                        </a:lnSpc>
                        <a:spcAft>
                          <a:spcPts val="0"/>
                        </a:spcAft>
                      </a:pPr>
                      <a:r>
                        <a:rPr lang="en-GB" sz="1100" b="1">
                          <a:effectLst/>
                          <a:latin typeface="Calibri" panose="020F0502020204030204" pitchFamily="34" charset="0"/>
                          <a:ea typeface="Calibri" panose="020F0502020204030204" pitchFamily="34" charset="0"/>
                          <a:cs typeface="Times New Roman" panose="02020603050405020304" pitchFamily="18" charset="0"/>
                        </a:rPr>
                        <a:t>The person acts as if instructed by another</a:t>
                      </a:r>
                      <a:endParaRPr lang="en-GB" sz="1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nSpc>
                          <a:spcPct val="107000"/>
                        </a:lnSpc>
                        <a:spcAft>
                          <a:spcPts val="0"/>
                        </a:spcAft>
                      </a:pPr>
                      <a:r>
                        <a:rPr lang="en-GB" sz="1100" b="1">
                          <a:effectLst/>
                          <a:latin typeface="Calibri" panose="020F0502020204030204" pitchFamily="34" charset="0"/>
                          <a:ea typeface="Calibri" panose="020F0502020204030204" pitchFamily="34" charset="0"/>
                          <a:cs typeface="Times New Roman" panose="02020603050405020304" pitchFamily="18" charset="0"/>
                        </a:rPr>
                        <a:t>Injuries apparently a result of assault or controlling measures</a:t>
                      </a:r>
                      <a:endParaRPr lang="en-GB" sz="1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nSpc>
                          <a:spcPct val="107000"/>
                        </a:lnSpc>
                        <a:spcAft>
                          <a:spcPts val="0"/>
                        </a:spcAft>
                      </a:pPr>
                      <a:r>
                        <a:rPr lang="en-GB" sz="1100" b="1">
                          <a:effectLst/>
                          <a:latin typeface="Calibri" panose="020F0502020204030204" pitchFamily="34" charset="0"/>
                          <a:ea typeface="Calibri" panose="020F0502020204030204" pitchFamily="34" charset="0"/>
                          <a:cs typeface="Times New Roman" panose="02020603050405020304" pitchFamily="18" charset="0"/>
                        </a:rPr>
                        <a:t>Evidence of control over movement, either as an individual or as a group</a:t>
                      </a:r>
                      <a:endParaRPr lang="en-GB" sz="1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2035543934"/>
                  </a:ext>
                </a:extLst>
              </a:tr>
              <a:tr h="370840">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Restriction of movement and confinement to the workplace or to a limited area</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Passport or documents held by someone else</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Lack of access to medical care</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extLst>
                  <a:ext uri="{0D108BD9-81ED-4DB2-BD59-A6C34878D82A}">
                    <a16:rowId xmlns:a16="http://schemas.microsoft.com/office/drawing/2014/main" val="2250342656"/>
                  </a:ext>
                </a:extLst>
              </a:tr>
              <a:tr h="370840">
                <a:tc>
                  <a:txBody>
                    <a:bodyPr/>
                    <a:lstStyle/>
                    <a:p>
                      <a:pPr>
                        <a:lnSpc>
                          <a:spcPct val="107000"/>
                        </a:lnSpc>
                        <a:spcAft>
                          <a:spcPts val="0"/>
                        </a:spcAft>
                      </a:pPr>
                      <a:r>
                        <a:rPr lang="en-GB" sz="1100" b="1">
                          <a:effectLst/>
                          <a:latin typeface="Calibri" panose="020F0502020204030204" pitchFamily="34" charset="0"/>
                          <a:ea typeface="Calibri" panose="020F0502020204030204" pitchFamily="34" charset="0"/>
                          <a:cs typeface="Times New Roman" panose="02020603050405020304" pitchFamily="18" charset="0"/>
                        </a:rPr>
                        <a:t>Limited social contact/isolation</a:t>
                      </a:r>
                      <a:endParaRPr lang="en-GB" sz="1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nSpc>
                          <a:spcPct val="107000"/>
                        </a:lnSpc>
                        <a:spcAft>
                          <a:spcPts val="0"/>
                        </a:spcAft>
                      </a:pPr>
                      <a:r>
                        <a:rPr lang="en-GB" sz="1100" b="1">
                          <a:effectLst/>
                          <a:latin typeface="Calibri" panose="020F0502020204030204" pitchFamily="34" charset="0"/>
                          <a:ea typeface="Calibri" panose="020F0502020204030204" pitchFamily="34" charset="0"/>
                          <a:cs typeface="Times New Roman" panose="02020603050405020304" pitchFamily="18" charset="0"/>
                        </a:rPr>
                        <a:t>Limited contact with family</a:t>
                      </a:r>
                      <a:endParaRPr lang="en-GB" sz="1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nSpc>
                          <a:spcPct val="107000"/>
                        </a:lnSpc>
                        <a:spcAft>
                          <a:spcPts val="0"/>
                        </a:spcAft>
                      </a:pPr>
                      <a:r>
                        <a:rPr lang="en-GB" sz="1100" b="1">
                          <a:effectLst/>
                          <a:latin typeface="Calibri" panose="020F0502020204030204" pitchFamily="34" charset="0"/>
                          <a:ea typeface="Calibri" panose="020F0502020204030204" pitchFamily="34" charset="0"/>
                          <a:cs typeface="Times New Roman" panose="02020603050405020304" pitchFamily="18" charset="0"/>
                        </a:rPr>
                        <a:t>Signs of ritual abuse and witchcraft (juju)</a:t>
                      </a:r>
                      <a:endParaRPr lang="en-GB" sz="1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3617900143"/>
                  </a:ext>
                </a:extLst>
              </a:tr>
              <a:tr h="370840">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Substance misuse</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Person forced, intimidated or coerced into providing services</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Doesn’t know home or work address</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extLst>
                  <a:ext uri="{0D108BD9-81ED-4DB2-BD59-A6C34878D82A}">
                    <a16:rowId xmlns:a16="http://schemas.microsoft.com/office/drawing/2014/main" val="607743486"/>
                  </a:ext>
                </a:extLst>
              </a:tr>
              <a:tr h="370840">
                <a:tc>
                  <a:txBody>
                    <a:bodyPr/>
                    <a:lstStyle/>
                    <a:p>
                      <a:pPr>
                        <a:lnSpc>
                          <a:spcPct val="107000"/>
                        </a:lnSpc>
                        <a:spcAft>
                          <a:spcPts val="0"/>
                        </a:spcAft>
                      </a:pPr>
                      <a:r>
                        <a:rPr lang="en-GB" sz="1100" b="1">
                          <a:effectLst/>
                          <a:latin typeface="Calibri" panose="020F0502020204030204" pitchFamily="34" charset="0"/>
                          <a:ea typeface="Calibri" panose="020F0502020204030204" pitchFamily="34" charset="0"/>
                          <a:cs typeface="Times New Roman" panose="02020603050405020304" pitchFamily="18" charset="0"/>
                        </a:rPr>
                        <a:t>Perception of being bonded by debt</a:t>
                      </a:r>
                      <a:endParaRPr lang="en-GB" sz="1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nSpc>
                          <a:spcPct val="107000"/>
                        </a:lnSpc>
                        <a:spcAft>
                          <a:spcPts val="0"/>
                        </a:spcAft>
                      </a:pPr>
                      <a:r>
                        <a:rPr lang="en-GB" sz="1100" b="1">
                          <a:effectLst/>
                          <a:latin typeface="Calibri" panose="020F0502020204030204" pitchFamily="34" charset="0"/>
                          <a:ea typeface="Calibri" panose="020F0502020204030204" pitchFamily="34" charset="0"/>
                          <a:cs typeface="Times New Roman" panose="02020603050405020304" pitchFamily="18" charset="0"/>
                        </a:rPr>
                        <a:t>Money is deducted from salary for food or accommodation</a:t>
                      </a:r>
                      <a:endParaRPr lang="en-GB" sz="1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nSpc>
                          <a:spcPct val="107000"/>
                        </a:lnSpc>
                        <a:spcAft>
                          <a:spcPts val="0"/>
                        </a:spcAft>
                      </a:pPr>
                      <a:r>
                        <a:rPr lang="en-GB" sz="1100" b="1">
                          <a:effectLst/>
                          <a:latin typeface="Calibri" panose="020F0502020204030204" pitchFamily="34" charset="0"/>
                          <a:ea typeface="Calibri" panose="020F0502020204030204" pitchFamily="34" charset="0"/>
                          <a:cs typeface="Times New Roman" panose="02020603050405020304" pitchFamily="18" charset="0"/>
                        </a:rPr>
                        <a:t>Threat of being handed over to authorities</a:t>
                      </a:r>
                      <a:endParaRPr lang="en-GB" sz="1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666056657"/>
                  </a:ext>
                </a:extLst>
              </a:tr>
              <a:tr h="370840">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Threats against the individual or their family members</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Being placed in a dependency situation</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No or limited access to bathroom or hygiene facilities</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extLst>
                  <a:ext uri="{0D108BD9-81ED-4DB2-BD59-A6C34878D82A}">
                    <a16:rowId xmlns:a16="http://schemas.microsoft.com/office/drawing/2014/main" val="4136332007"/>
                  </a:ext>
                </a:extLst>
              </a:tr>
              <a:tr h="370840">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Unwanted/underage pregnancy</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nSpc>
                          <a:spcPct val="107000"/>
                        </a:lnSpc>
                        <a:spcAft>
                          <a:spcPts val="0"/>
                        </a:spcAft>
                      </a:pPr>
                      <a:r>
                        <a:rPr lang="en-GB" sz="1100" b="1">
                          <a:effectLst/>
                          <a:latin typeface="Calibri" panose="020F0502020204030204" pitchFamily="34" charset="0"/>
                          <a:ea typeface="Calibri" panose="020F0502020204030204" pitchFamily="34" charset="0"/>
                          <a:cs typeface="Times New Roman" panose="02020603050405020304" pitchFamily="18" charset="0"/>
                        </a:rPr>
                        <a:t>Inappropriate sexual behaviour</a:t>
                      </a:r>
                      <a:endParaRPr lang="en-GB" sz="1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nSpc>
                          <a:spcPct val="107000"/>
                        </a:lnSpc>
                        <a:spcAft>
                          <a:spcPts val="0"/>
                        </a:spcAft>
                      </a:pPr>
                      <a:r>
                        <a:rPr lang="en-GB" sz="1100" b="1">
                          <a:effectLst/>
                          <a:latin typeface="Calibri" panose="020F0502020204030204" pitchFamily="34" charset="0"/>
                          <a:ea typeface="Calibri" panose="020F0502020204030204" pitchFamily="34" charset="0"/>
                          <a:cs typeface="Times New Roman" panose="02020603050405020304" pitchFamily="18" charset="0"/>
                        </a:rPr>
                        <a:t>Incoherent/changing account of events</a:t>
                      </a:r>
                      <a:endParaRPr lang="en-GB" sz="1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3046358698"/>
                  </a:ext>
                </a:extLst>
              </a:tr>
              <a:tr h="370840">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Repeating a story that you have heard elsewhere</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Unexplained eagerness to leave a safe space/to work</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Sexually transmitted diseases</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solidFill>
                      <a:srgbClr val="92CEC4"/>
                    </a:solidFill>
                  </a:tcPr>
                </a:tc>
                <a:extLst>
                  <a:ext uri="{0D108BD9-81ED-4DB2-BD59-A6C34878D82A}">
                    <a16:rowId xmlns:a16="http://schemas.microsoft.com/office/drawing/2014/main" val="793091065"/>
                  </a:ext>
                </a:extLst>
              </a:tr>
              <a:tr h="370840">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Missing episodes (especially from care – under 18s)</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nSpc>
                          <a:spcPct val="107000"/>
                        </a:lnSpc>
                        <a:spcAft>
                          <a:spcPts val="0"/>
                        </a:spcAft>
                      </a:pPr>
                      <a:r>
                        <a:rPr lang="en-GB" sz="1100" b="1">
                          <a:effectLst/>
                          <a:latin typeface="Calibri" panose="020F0502020204030204" pitchFamily="34" charset="0"/>
                          <a:ea typeface="Calibri" panose="020F0502020204030204" pitchFamily="34" charset="0"/>
                          <a:cs typeface="Times New Roman" panose="02020603050405020304" pitchFamily="18" charset="0"/>
                        </a:rPr>
                        <a:t>Limited/sporadic school attendance (under 18s)</a:t>
                      </a:r>
                      <a:endParaRPr lang="en-GB" sz="110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a:lnSpc>
                          <a:spcPct val="107000"/>
                        </a:lnSpc>
                        <a:spcAft>
                          <a:spcPts val="0"/>
                        </a:spcAft>
                      </a:pPr>
                      <a:r>
                        <a:rPr lang="en-GB" sz="1100" b="1" dirty="0">
                          <a:effectLst/>
                          <a:latin typeface="Calibri" panose="020F0502020204030204" pitchFamily="34" charset="0"/>
                          <a:ea typeface="Calibri" panose="020F0502020204030204" pitchFamily="34" charset="0"/>
                          <a:cs typeface="Times New Roman" panose="02020603050405020304" pitchFamily="18" charset="0"/>
                        </a:rPr>
                        <a:t> </a:t>
                      </a:r>
                      <a:endParaRPr lang="en-GB"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017155001"/>
                  </a:ext>
                </a:extLst>
              </a:tr>
            </a:tbl>
          </a:graphicData>
        </a:graphic>
      </p:graphicFrame>
    </p:spTree>
    <p:extLst>
      <p:ext uri="{BB962C8B-B14F-4D97-AF65-F5344CB8AC3E}">
        <p14:creationId xmlns:p14="http://schemas.microsoft.com/office/powerpoint/2010/main" val="26179553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FFBEDB6-606C-4C3D-A7C3-AD839D02A096}"/>
              </a:ext>
            </a:extLst>
          </p:cNvPr>
          <p:cNvSpPr>
            <a:spLocks noGrp="1"/>
          </p:cNvSpPr>
          <p:nvPr>
            <p:ph type="title"/>
          </p:nvPr>
        </p:nvSpPr>
        <p:spPr/>
        <p:txBody>
          <a:bodyPr/>
          <a:lstStyle/>
          <a:p>
            <a:r>
              <a:rPr lang="en-GB" dirty="0"/>
              <a:t>Modern Slavery – How does this apply to me?</a:t>
            </a:r>
          </a:p>
        </p:txBody>
      </p:sp>
      <p:sp>
        <p:nvSpPr>
          <p:cNvPr id="3" name="Content Placeholder 2">
            <a:extLst>
              <a:ext uri="{FF2B5EF4-FFF2-40B4-BE49-F238E27FC236}">
                <a16:creationId xmlns:a16="http://schemas.microsoft.com/office/drawing/2014/main" id="{00B01375-0923-45C5-8C55-EA552F767BB2}"/>
              </a:ext>
            </a:extLst>
          </p:cNvPr>
          <p:cNvSpPr>
            <a:spLocks noGrp="1"/>
          </p:cNvSpPr>
          <p:nvPr>
            <p:ph idx="1"/>
          </p:nvPr>
        </p:nvSpPr>
        <p:spPr/>
        <p:txBody>
          <a:bodyPr>
            <a:normAutofit fontScale="85000" lnSpcReduction="20000"/>
          </a:bodyPr>
          <a:lstStyle/>
          <a:p>
            <a:r>
              <a:rPr lang="en-GB" dirty="0"/>
              <a:t>As a reputable recruitment agency it is our duty to be aware for signs of modern slavery and to report them immediately for the sakes of the victims. In particular in our context of recruitment, we must remain vigilant for signs of:</a:t>
            </a:r>
          </a:p>
          <a:p>
            <a:r>
              <a:rPr lang="en-GB" dirty="0" err="1"/>
              <a:t>Gangmasters</a:t>
            </a:r>
            <a:r>
              <a:rPr lang="en-GB" dirty="0"/>
              <a:t> – applicants being accompanied to interviews, not being able to speak for themselves, elaborate stories around circumstances or documents.  Missing documents, no access to their passports or visas etc.  </a:t>
            </a:r>
          </a:p>
          <a:p>
            <a:r>
              <a:rPr lang="en-GB" dirty="0"/>
              <a:t>Documentation - false documentation, not willing for us to take originals away to make copies, links of referrals where all documents are the same / similar (qualifications, training etc), use of the same address, use of the same bank account or no bank account, use of the same next of kin details. </a:t>
            </a:r>
          </a:p>
          <a:p>
            <a:r>
              <a:rPr lang="en-GB" dirty="0"/>
              <a:t>If something doesn’t add up, or too much is adding up, or a situation feels strained or the stories are too elaborate – report it and we will quickly investigate and refer to the relevant authorities to ensure the victim / victims get the help they need.  </a:t>
            </a:r>
          </a:p>
        </p:txBody>
      </p:sp>
    </p:spTree>
    <p:extLst>
      <p:ext uri="{BB962C8B-B14F-4D97-AF65-F5344CB8AC3E}">
        <p14:creationId xmlns:p14="http://schemas.microsoft.com/office/powerpoint/2010/main" val="134510494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82AB694-54AD-4ADA-8717-F2E5D061548E}"/>
              </a:ext>
            </a:extLst>
          </p:cNvPr>
          <p:cNvSpPr>
            <a:spLocks noGrp="1"/>
          </p:cNvSpPr>
          <p:nvPr>
            <p:ph type="title"/>
          </p:nvPr>
        </p:nvSpPr>
        <p:spPr/>
        <p:txBody>
          <a:bodyPr/>
          <a:lstStyle/>
          <a:p>
            <a:r>
              <a:rPr lang="en-GB" dirty="0"/>
              <a:t>Reporting Your Concerns </a:t>
            </a:r>
          </a:p>
        </p:txBody>
      </p:sp>
      <p:sp>
        <p:nvSpPr>
          <p:cNvPr id="3" name="Content Placeholder 2">
            <a:extLst>
              <a:ext uri="{FF2B5EF4-FFF2-40B4-BE49-F238E27FC236}">
                <a16:creationId xmlns:a16="http://schemas.microsoft.com/office/drawing/2014/main" id="{AFDE97F9-F6A4-4818-B158-5032B33978AB}"/>
              </a:ext>
            </a:extLst>
          </p:cNvPr>
          <p:cNvSpPr>
            <a:spLocks noGrp="1"/>
          </p:cNvSpPr>
          <p:nvPr>
            <p:ph idx="1"/>
          </p:nvPr>
        </p:nvSpPr>
        <p:spPr/>
        <p:txBody>
          <a:bodyPr>
            <a:normAutofit fontScale="92500" lnSpcReduction="20000"/>
          </a:bodyPr>
          <a:lstStyle/>
          <a:p>
            <a:r>
              <a:rPr lang="en-GB" dirty="0"/>
              <a:t>Any member of staff can report or discuss suspicions or concerns with Tracie Spires our Director of Quality and Compliance, or Danielle Sutherland Head of Audit and Compliance.  </a:t>
            </a:r>
          </a:p>
          <a:p>
            <a:pPr marL="0" indent="0">
              <a:buNone/>
            </a:pPr>
            <a:endParaRPr lang="en-GB" dirty="0"/>
          </a:p>
          <a:p>
            <a:pPr marL="0" indent="0">
              <a:buNone/>
            </a:pPr>
            <a:r>
              <a:rPr lang="en-GB" dirty="0"/>
              <a:t>The above members will discuss your suspicions or concerns with you and report on your behalf by one of the following methods: </a:t>
            </a:r>
          </a:p>
          <a:p>
            <a:pPr marL="0" indent="0">
              <a:buNone/>
            </a:pPr>
            <a:r>
              <a:rPr lang="en-GB" dirty="0"/>
              <a:t>• Phoning 999 if there is an immediate risk of harm </a:t>
            </a:r>
          </a:p>
          <a:p>
            <a:pPr marL="0" indent="0">
              <a:buNone/>
            </a:pPr>
            <a:r>
              <a:rPr lang="en-GB" dirty="0"/>
              <a:t>• Reporting to the police on 101 or the Modern Slavery Helpline on 08000 121 700 if there is not an immediate risk of harm or using the online form  </a:t>
            </a:r>
            <a:r>
              <a:rPr lang="en-GB" dirty="0">
                <a:hlinkClick r:id="rId2"/>
              </a:rPr>
              <a:t>https://www.modernslaveryhelpline.org/</a:t>
            </a:r>
            <a:r>
              <a:rPr lang="en-GB" dirty="0"/>
              <a:t> </a:t>
            </a:r>
          </a:p>
          <a:p>
            <a:pPr marL="0" indent="0">
              <a:buNone/>
            </a:pPr>
            <a:r>
              <a:rPr lang="en-GB" b="1" dirty="0"/>
              <a:t>You don’t need to be sure that modern slavery is taking place or fully understand the types and definitions to report your concerns.  If something does not feel right, please raise your suspicions or concerns. </a:t>
            </a:r>
          </a:p>
        </p:txBody>
      </p:sp>
    </p:spTree>
    <p:extLst>
      <p:ext uri="{BB962C8B-B14F-4D97-AF65-F5344CB8AC3E}">
        <p14:creationId xmlns:p14="http://schemas.microsoft.com/office/powerpoint/2010/main" val="3713190122"/>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134</TotalTime>
  <Words>1908</Words>
  <Application>Microsoft Office PowerPoint</Application>
  <PresentationFormat>Widescreen</PresentationFormat>
  <Paragraphs>96</Paragraphs>
  <Slides>13</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13</vt:i4>
      </vt:variant>
    </vt:vector>
  </HeadingPairs>
  <TitlesOfParts>
    <vt:vector size="17" baseType="lpstr">
      <vt:lpstr>Arial</vt:lpstr>
      <vt:lpstr>Calibri</vt:lpstr>
      <vt:lpstr>Calibri Light</vt:lpstr>
      <vt:lpstr>Office Theme</vt:lpstr>
      <vt:lpstr>PowerPoint Presentation</vt:lpstr>
      <vt:lpstr>Who is this training for?</vt:lpstr>
      <vt:lpstr>What is this training for?</vt:lpstr>
      <vt:lpstr>What is Modern Slavery – A Case Study</vt:lpstr>
      <vt:lpstr>What is Modern Slavery?</vt:lpstr>
      <vt:lpstr>What is modern slavery – Adult Victims</vt:lpstr>
      <vt:lpstr>What is Modern Slavery – A Case Study </vt:lpstr>
      <vt:lpstr>The Law</vt:lpstr>
      <vt:lpstr>Victims of Modern Slavery </vt:lpstr>
      <vt:lpstr>Signs to look out for</vt:lpstr>
      <vt:lpstr>Signs to look out for</vt:lpstr>
      <vt:lpstr>Modern Slavery – How does this apply to me?</vt:lpstr>
      <vt:lpstr>Reporting Your Concerns </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Modern Slavery Awareness And Victim Identification Training</dc:title>
  <dc:creator>Tracie Spires</dc:creator>
  <cp:lastModifiedBy>Codey Barker</cp:lastModifiedBy>
  <cp:revision>8</cp:revision>
  <dcterms:created xsi:type="dcterms:W3CDTF">2021-06-01T13:50:17Z</dcterms:created>
  <dcterms:modified xsi:type="dcterms:W3CDTF">2025-01-07T11:01:02Z</dcterms:modified>
</cp:coreProperties>
</file>